
<file path=[Content_Types].xml><?xml version="1.0" encoding="utf-8"?>
<Types xmlns="http://schemas.openxmlformats.org/package/2006/content-types">
  <Default Extension="png" ContentType="image/png"/>
  <Default Extension="mp3" ContentType="audio/unknown"/>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7" r:id="rId2"/>
    <p:sldId id="267" r:id="rId3"/>
    <p:sldId id="270" r:id="rId4"/>
    <p:sldId id="258" r:id="rId5"/>
    <p:sldId id="269" r:id="rId6"/>
    <p:sldId id="259" r:id="rId7"/>
    <p:sldId id="271" r:id="rId8"/>
    <p:sldId id="261" r:id="rId9"/>
    <p:sldId id="260" r:id="rId10"/>
    <p:sldId id="272" r:id="rId11"/>
    <p:sldId id="262" r:id="rId12"/>
    <p:sldId id="273" r:id="rId13"/>
    <p:sldId id="263" r:id="rId14"/>
    <p:sldId id="274" r:id="rId15"/>
    <p:sldId id="264" r:id="rId16"/>
    <p:sldId id="275" r:id="rId17"/>
    <p:sldId id="265" r:id="rId18"/>
    <p:sldId id="266" r:id="rId19"/>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87899" autoAdjust="0"/>
  </p:normalViewPr>
  <p:slideViewPr>
    <p:cSldViewPr>
      <p:cViewPr>
        <p:scale>
          <a:sx n="76" d="100"/>
          <a:sy n="76" d="100"/>
        </p:scale>
        <p:origin x="-996" y="-1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2F23CC-C44C-4AF3-9B6D-1A3EBA924A31}" type="datetimeFigureOut">
              <a:rPr lang="fr-FR" smtClean="0"/>
              <a:pPr/>
              <a:t>13/11/2022</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144444E-A0CB-48A5-A6C9-05AD73B98B7B}" type="slidenum">
              <a:rPr lang="fr-FR" smtClean="0"/>
              <a:pPr/>
              <a:t>‹N°›</a:t>
            </a:fld>
            <a:endParaRPr lang="fr-FR"/>
          </a:p>
        </p:txBody>
      </p:sp>
    </p:spTree>
    <p:extLst>
      <p:ext uri="{BB962C8B-B14F-4D97-AF65-F5344CB8AC3E}">
        <p14:creationId xmlns:p14="http://schemas.microsoft.com/office/powerpoint/2010/main" val="2187802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sz="1200" b="1" i="0" kern="1200" dirty="0" smtClean="0">
                <a:solidFill>
                  <a:schemeClr val="tx1"/>
                </a:solidFill>
                <a:latin typeface="+mn-lt"/>
                <a:ea typeface="+mn-ea"/>
                <a:cs typeface="+mn-cs"/>
              </a:rPr>
              <a:t>Language note</a:t>
            </a:r>
            <a:br>
              <a:rPr lang="en-US" sz="1200" b="1" i="0" kern="1200" dirty="0" smtClean="0">
                <a:solidFill>
                  <a:schemeClr val="tx1"/>
                </a:solidFill>
                <a:latin typeface="+mn-lt"/>
                <a:ea typeface="+mn-ea"/>
                <a:cs typeface="+mn-cs"/>
              </a:rPr>
            </a:br>
            <a:r>
              <a:rPr lang="en-US" sz="1200" b="0" i="0" kern="1200" dirty="0" smtClean="0">
                <a:solidFill>
                  <a:schemeClr val="tx1"/>
                </a:solidFill>
                <a:latin typeface="+mn-lt"/>
                <a:ea typeface="+mn-ea"/>
                <a:cs typeface="+mn-cs"/>
              </a:rPr>
              <a:t>You will find the following vocabulary useful in this section.</a:t>
            </a:r>
            <a:br>
              <a:rPr lang="en-US" sz="1200" b="0" i="0" kern="1200" dirty="0" smtClean="0">
                <a:solidFill>
                  <a:schemeClr val="tx1"/>
                </a:solidFill>
                <a:latin typeface="+mn-lt"/>
                <a:ea typeface="+mn-ea"/>
                <a:cs typeface="+mn-cs"/>
              </a:rPr>
            </a:br>
            <a:r>
              <a:rPr lang="en-US" sz="1200" b="0" i="1" kern="1200" dirty="0" smtClean="0">
                <a:solidFill>
                  <a:schemeClr val="tx1"/>
                </a:solidFill>
                <a:latin typeface="+mn-lt"/>
                <a:ea typeface="+mn-ea"/>
                <a:cs typeface="+mn-cs"/>
              </a:rPr>
              <a:t>back-to-back test, full-scale, reduced scale, in the field, computer model, scale</a:t>
            </a:r>
            <a:br>
              <a:rPr lang="en-US" sz="1200" b="0" i="1" kern="1200" dirty="0" smtClean="0">
                <a:solidFill>
                  <a:schemeClr val="tx1"/>
                </a:solidFill>
                <a:latin typeface="+mn-lt"/>
                <a:ea typeface="+mn-ea"/>
                <a:cs typeface="+mn-cs"/>
              </a:rPr>
            </a:br>
            <a:r>
              <a:rPr lang="en-US" sz="1200" b="0" i="1" kern="1200" dirty="0" smtClean="0">
                <a:solidFill>
                  <a:schemeClr val="tx1"/>
                </a:solidFill>
                <a:latin typeface="+mn-lt"/>
                <a:ea typeface="+mn-ea"/>
                <a:cs typeface="+mn-cs"/>
              </a:rPr>
              <a:t>model, mock-up, simulation, the acid test, trial run, tried-and-tested, validate,</a:t>
            </a:r>
            <a:br>
              <a:rPr lang="en-US" sz="1200" b="0" i="1" kern="1200" dirty="0" smtClean="0">
                <a:solidFill>
                  <a:schemeClr val="tx1"/>
                </a:solidFill>
                <a:latin typeface="+mn-lt"/>
                <a:ea typeface="+mn-ea"/>
                <a:cs typeface="+mn-cs"/>
              </a:rPr>
            </a:br>
            <a:r>
              <a:rPr lang="en-US" sz="1200" b="0" i="1" kern="1200" dirty="0" smtClean="0">
                <a:solidFill>
                  <a:schemeClr val="tx1"/>
                </a:solidFill>
                <a:latin typeface="+mn-lt"/>
                <a:ea typeface="+mn-ea"/>
                <a:cs typeface="+mn-cs"/>
              </a:rPr>
              <a:t>virtual (computer simulation)</a:t>
            </a:r>
            <a:r>
              <a:rPr lang="en-US" dirty="0" smtClean="0"/>
              <a:t> </a:t>
            </a:r>
            <a:br>
              <a:rPr lang="en-US" dirty="0" smtClean="0"/>
            </a:br>
            <a:r>
              <a:rPr lang="en-US" b="1" i="1" dirty="0" smtClean="0"/>
              <a:t>Before you begin …</a:t>
            </a:r>
            <a:br>
              <a:rPr lang="en-US" b="1" i="1" dirty="0" smtClean="0"/>
            </a:br>
            <a:r>
              <a:rPr lang="en-US" b="1" i="1" dirty="0" smtClean="0"/>
              <a:t> 1. E</a:t>
            </a:r>
            <a:r>
              <a:rPr lang="en-US" b="1" dirty="0" smtClean="0"/>
              <a:t>xplain what is meant by a </a:t>
            </a:r>
            <a:r>
              <a:rPr lang="en-US" b="1" i="1" dirty="0" smtClean="0"/>
              <a:t>test </a:t>
            </a:r>
            <a:r>
              <a:rPr lang="en-US" b="1" dirty="0" smtClean="0"/>
              <a:t>and an </a:t>
            </a:r>
            <a:r>
              <a:rPr lang="en-US" b="1" i="1" dirty="0" smtClean="0"/>
              <a:t>experiment. </a:t>
            </a:r>
          </a:p>
          <a:p>
            <a:r>
              <a:rPr lang="en-US" b="1" i="1" dirty="0" smtClean="0"/>
              <a:t>2. G</a:t>
            </a:r>
            <a:r>
              <a:rPr lang="en-US" b="1" dirty="0" smtClean="0"/>
              <a:t>ive some examples of the types of test and experiment that engineers from</a:t>
            </a:r>
            <a:br>
              <a:rPr lang="en-US" b="1" dirty="0" smtClean="0"/>
            </a:br>
            <a:r>
              <a:rPr lang="en-US" b="1" dirty="0" smtClean="0"/>
              <a:t>different branches might carry out</a:t>
            </a: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B144444E-A0CB-48A5-A6C9-05AD73B98B7B}" type="slidenum">
              <a:rPr lang="fr-FR" smtClean="0"/>
              <a:pPr/>
              <a:t>1</a:t>
            </a:fld>
            <a:endParaRPr lang="fr-FR"/>
          </a:p>
        </p:txBody>
      </p:sp>
    </p:spTree>
    <p:extLst>
      <p:ext uri="{BB962C8B-B14F-4D97-AF65-F5344CB8AC3E}">
        <p14:creationId xmlns:p14="http://schemas.microsoft.com/office/powerpoint/2010/main" val="1194089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b="0" i="0" kern="1200" dirty="0" smtClean="0">
                <a:solidFill>
                  <a:schemeClr val="tx1"/>
                </a:solidFill>
                <a:latin typeface="+mn-lt"/>
                <a:ea typeface="+mn-ea"/>
                <a:cs typeface="+mn-cs"/>
              </a:rPr>
              <a:t>2 e </a:t>
            </a:r>
          </a:p>
          <a:p>
            <a:r>
              <a:rPr lang="fr-FR" sz="1200" b="0" i="0" kern="1200" dirty="0" smtClean="0">
                <a:solidFill>
                  <a:schemeClr val="tx1"/>
                </a:solidFill>
                <a:latin typeface="+mn-lt"/>
                <a:ea typeface="+mn-ea"/>
                <a:cs typeface="+mn-cs"/>
              </a:rPr>
              <a:t>4 d </a:t>
            </a:r>
          </a:p>
          <a:p>
            <a:r>
              <a:rPr lang="fr-FR" sz="1200" b="0" i="0" kern="1200" dirty="0" smtClean="0">
                <a:solidFill>
                  <a:schemeClr val="tx1"/>
                </a:solidFill>
                <a:latin typeface="+mn-lt"/>
                <a:ea typeface="+mn-ea"/>
                <a:cs typeface="+mn-cs"/>
              </a:rPr>
              <a:t>6 a </a:t>
            </a:r>
          </a:p>
          <a:p>
            <a:r>
              <a:rPr lang="fr-FR" sz="1200" b="0" i="0" kern="1200" dirty="0" smtClean="0">
                <a:solidFill>
                  <a:schemeClr val="tx1"/>
                </a:solidFill>
                <a:latin typeface="+mn-lt"/>
                <a:ea typeface="+mn-ea"/>
                <a:cs typeface="+mn-cs"/>
              </a:rPr>
              <a:t>8 b </a:t>
            </a:r>
          </a:p>
          <a:p>
            <a:r>
              <a:rPr lang="fr-FR" sz="1200" b="0" i="0" kern="1200" dirty="0" smtClean="0">
                <a:solidFill>
                  <a:schemeClr val="tx1"/>
                </a:solidFill>
                <a:latin typeface="+mn-lt"/>
                <a:ea typeface="+mn-ea"/>
                <a:cs typeface="+mn-cs"/>
              </a:rPr>
              <a:t>10 c</a:t>
            </a:r>
            <a:r>
              <a:rPr lang="fr-FR" dirty="0" smtClean="0"/>
              <a:t> </a:t>
            </a:r>
            <a:br>
              <a:rPr lang="fr-FR" dirty="0" smtClean="0"/>
            </a:br>
            <a:endParaRPr lang="fr-FR" dirty="0"/>
          </a:p>
        </p:txBody>
      </p:sp>
      <p:sp>
        <p:nvSpPr>
          <p:cNvPr id="4" name="Espace réservé du numéro de diapositive 3"/>
          <p:cNvSpPr>
            <a:spLocks noGrp="1"/>
          </p:cNvSpPr>
          <p:nvPr>
            <p:ph type="sldNum" sz="quarter" idx="10"/>
          </p:nvPr>
        </p:nvSpPr>
        <p:spPr/>
        <p:txBody>
          <a:bodyPr/>
          <a:lstStyle/>
          <a:p>
            <a:fld id="{B144444E-A0CB-48A5-A6C9-05AD73B98B7B}" type="slidenum">
              <a:rPr lang="fr-FR" smtClean="0"/>
              <a:pPr/>
              <a:t>16</a:t>
            </a:fld>
            <a:endParaRPr lang="fr-FR"/>
          </a:p>
        </p:txBody>
      </p:sp>
    </p:spTree>
    <p:extLst>
      <p:ext uri="{BB962C8B-B14F-4D97-AF65-F5344CB8AC3E}">
        <p14:creationId xmlns:p14="http://schemas.microsoft.com/office/powerpoint/2010/main" val="2094922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1. Using software to simulate real-life situations. The main advantage </a:t>
            </a:r>
            <a:r>
              <a:rPr lang="en-US" sz="1200" b="0" i="0" kern="1200" dirty="0" err="1" smtClean="0">
                <a:solidFill>
                  <a:schemeClr val="tx1"/>
                </a:solidFill>
                <a:latin typeface="+mn-lt"/>
                <a:ea typeface="+mn-ea"/>
                <a:cs typeface="+mn-cs"/>
              </a:rPr>
              <a:t>ofthis</a:t>
            </a:r>
            <a:r>
              <a:rPr lang="en-US" sz="1200" b="0" i="0" kern="1200" dirty="0" smtClean="0">
                <a:solidFill>
                  <a:schemeClr val="tx1"/>
                </a:solidFill>
                <a:latin typeface="+mn-lt"/>
                <a:ea typeface="+mn-ea"/>
                <a:cs typeface="+mn-cs"/>
              </a:rPr>
              <a:t> technique is that testing is often faster and easier to undertake compared</a:t>
            </a:r>
            <a:r>
              <a:rPr lang="en-US" sz="1200" b="0"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rPr>
              <a:t>with real-life testing. Variables can also be changed easily. The main</a:t>
            </a:r>
            <a:r>
              <a:rPr lang="en-US" sz="1200" b="0"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rPr>
              <a:t>disadvantage is the lower degree of realism.</a:t>
            </a:r>
            <a:br>
              <a:rPr lang="en-US" sz="1200" b="0" i="0" kern="1200" dirty="0" smtClean="0">
                <a:solidFill>
                  <a:schemeClr val="tx1"/>
                </a:solidFill>
                <a:latin typeface="+mn-lt"/>
                <a:ea typeface="+mn-ea"/>
                <a:cs typeface="+mn-cs"/>
              </a:rPr>
            </a:br>
            <a:r>
              <a:rPr lang="en-US" sz="1200" b="0" i="0" kern="1200" dirty="0" smtClean="0">
                <a:solidFill>
                  <a:schemeClr val="tx1"/>
                </a:solidFill>
                <a:latin typeface="+mn-lt"/>
                <a:ea typeface="+mn-ea"/>
                <a:cs typeface="+mn-cs"/>
              </a:rPr>
              <a:t>2. Testing small models of designs. The main advantage of this approach is that</a:t>
            </a:r>
            <a:r>
              <a:rPr lang="en-US" sz="1200" b="0"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rPr>
              <a:t>models are quicker and cheaper to build than full-sized prototypes. The main</a:t>
            </a:r>
            <a:r>
              <a:rPr lang="en-US" sz="1200" b="0"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rPr>
              <a:t>disadvantage is that their </a:t>
            </a:r>
            <a:r>
              <a:rPr lang="en-US" sz="1200" b="0" i="0" kern="1200" dirty="0" err="1" smtClean="0">
                <a:solidFill>
                  <a:schemeClr val="tx1"/>
                </a:solidFill>
                <a:latin typeface="+mn-lt"/>
                <a:ea typeface="+mn-ea"/>
                <a:cs typeface="+mn-cs"/>
              </a:rPr>
              <a:t>behaviour</a:t>
            </a:r>
            <a:r>
              <a:rPr lang="en-US" sz="1200" b="0" i="0" kern="1200" dirty="0" smtClean="0">
                <a:solidFill>
                  <a:schemeClr val="tx1"/>
                </a:solidFill>
                <a:latin typeface="+mn-lt"/>
                <a:ea typeface="+mn-ea"/>
                <a:cs typeface="+mn-cs"/>
              </a:rPr>
              <a:t> during tests cannot perfectly simulate</a:t>
            </a:r>
            <a:r>
              <a:rPr lang="en-US" sz="1200" b="0"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rPr>
              <a:t>that of a full-size prototype.</a:t>
            </a:r>
            <a:br>
              <a:rPr lang="en-US" sz="1200" b="0" i="0" kern="1200" dirty="0" smtClean="0">
                <a:solidFill>
                  <a:schemeClr val="tx1"/>
                </a:solidFill>
                <a:latin typeface="+mn-lt"/>
                <a:ea typeface="+mn-ea"/>
                <a:cs typeface="+mn-cs"/>
              </a:rPr>
            </a:br>
            <a:r>
              <a:rPr lang="en-US" sz="1200" b="0" i="0" kern="1200" dirty="0" smtClean="0">
                <a:solidFill>
                  <a:schemeClr val="tx1"/>
                </a:solidFill>
                <a:latin typeface="+mn-lt"/>
                <a:ea typeface="+mn-ea"/>
                <a:cs typeface="+mn-cs"/>
              </a:rPr>
              <a:t>3. The main advantage of this approach is that tests are totally realistic. The</a:t>
            </a:r>
            <a:r>
              <a:rPr lang="en-US" sz="1200" b="0"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rPr>
              <a:t>main disadvantage is that full-scale prototypes can be expensive to build and</a:t>
            </a:r>
            <a:r>
              <a:rPr lang="en-US" sz="1200" b="0"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rPr>
              <a:t>test.</a:t>
            </a:r>
            <a:r>
              <a:rPr lang="en-US" dirty="0" smtClean="0"/>
              <a:t> </a:t>
            </a:r>
            <a:br>
              <a:rPr lang="en-US" dirty="0" smtClean="0"/>
            </a:br>
            <a:endParaRPr lang="fr-FR" dirty="0"/>
          </a:p>
        </p:txBody>
      </p:sp>
      <p:sp>
        <p:nvSpPr>
          <p:cNvPr id="4" name="Espace réservé du numéro de diapositive 3"/>
          <p:cNvSpPr>
            <a:spLocks noGrp="1"/>
          </p:cNvSpPr>
          <p:nvPr>
            <p:ph type="sldNum" sz="quarter" idx="10"/>
          </p:nvPr>
        </p:nvSpPr>
        <p:spPr/>
        <p:txBody>
          <a:bodyPr/>
          <a:lstStyle/>
          <a:p>
            <a:fld id="{B144444E-A0CB-48A5-A6C9-05AD73B98B7B}" type="slidenum">
              <a:rPr lang="fr-FR" smtClean="0"/>
              <a:pPr/>
              <a:t>4</a:t>
            </a:fld>
            <a:endParaRPr lang="fr-FR"/>
          </a:p>
        </p:txBody>
      </p:sp>
    </p:spTree>
    <p:extLst>
      <p:ext uri="{BB962C8B-B14F-4D97-AF65-F5344CB8AC3E}">
        <p14:creationId xmlns:p14="http://schemas.microsoft.com/office/powerpoint/2010/main" val="2789490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144444E-A0CB-48A5-A6C9-05AD73B98B7B}" type="slidenum">
              <a:rPr lang="fr-FR" smtClean="0"/>
              <a:pPr/>
              <a:t>5</a:t>
            </a:fld>
            <a:endParaRPr lang="fr-FR"/>
          </a:p>
        </p:txBody>
      </p:sp>
    </p:spTree>
    <p:extLst>
      <p:ext uri="{BB962C8B-B14F-4D97-AF65-F5344CB8AC3E}">
        <p14:creationId xmlns:p14="http://schemas.microsoft.com/office/powerpoint/2010/main" val="3487481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sz="1200" b="1" i="0" kern="1200" dirty="0" smtClean="0">
                <a:solidFill>
                  <a:schemeClr val="tx1"/>
                </a:solidFill>
                <a:latin typeface="+mn-lt"/>
                <a:ea typeface="+mn-ea"/>
                <a:cs typeface="+mn-cs"/>
              </a:rPr>
              <a:t>Answers</a:t>
            </a:r>
            <a:br>
              <a:rPr lang="en-US" sz="1200" b="1" i="0" kern="1200" dirty="0" smtClean="0">
                <a:solidFill>
                  <a:schemeClr val="tx1"/>
                </a:solidFill>
                <a:latin typeface="+mn-lt"/>
                <a:ea typeface="+mn-ea"/>
                <a:cs typeface="+mn-cs"/>
              </a:rPr>
            </a:br>
            <a:r>
              <a:rPr lang="en-US" sz="1200" b="0" i="0" kern="1200" dirty="0" smtClean="0">
                <a:solidFill>
                  <a:schemeClr val="tx1"/>
                </a:solidFill>
                <a:latin typeface="+mn-lt"/>
                <a:ea typeface="+mn-ea"/>
                <a:cs typeface="+mn-cs"/>
              </a:rPr>
              <a:t>1 Using a scale model or a full-size mock-up</a:t>
            </a:r>
            <a:br>
              <a:rPr lang="en-US" sz="1200" b="0" i="0" kern="1200" dirty="0" smtClean="0">
                <a:solidFill>
                  <a:schemeClr val="tx1"/>
                </a:solidFill>
                <a:latin typeface="+mn-lt"/>
                <a:ea typeface="+mn-ea"/>
                <a:cs typeface="+mn-cs"/>
              </a:rPr>
            </a:br>
            <a:r>
              <a:rPr lang="en-US" sz="1200" b="0" i="0" kern="1200" dirty="0" smtClean="0">
                <a:solidFill>
                  <a:schemeClr val="tx1"/>
                </a:solidFill>
                <a:latin typeface="+mn-lt"/>
                <a:ea typeface="+mn-ea"/>
                <a:cs typeface="+mn-cs"/>
              </a:rPr>
              <a:t>2 To simulate the turbulence caused by wheels when they’re spinning</a:t>
            </a:r>
            <a:br>
              <a:rPr lang="en-US" sz="1200" b="0" i="0" kern="1200" dirty="0" smtClean="0">
                <a:solidFill>
                  <a:schemeClr val="tx1"/>
                </a:solidFill>
                <a:latin typeface="+mn-lt"/>
                <a:ea typeface="+mn-ea"/>
                <a:cs typeface="+mn-cs"/>
              </a:rPr>
            </a:br>
            <a:r>
              <a:rPr lang="en-US" sz="1200" b="0" i="0" kern="1200" dirty="0" smtClean="0">
                <a:solidFill>
                  <a:schemeClr val="tx1"/>
                </a:solidFill>
                <a:latin typeface="+mn-lt"/>
                <a:ea typeface="+mn-ea"/>
                <a:cs typeface="+mn-cs"/>
              </a:rPr>
              <a:t>3 Whether or not the wheels are mostly enclosed by the bodywork</a:t>
            </a:r>
            <a:br>
              <a:rPr lang="en-US" sz="1200" b="0" i="0" kern="1200" dirty="0" smtClean="0">
                <a:solidFill>
                  <a:schemeClr val="tx1"/>
                </a:solidFill>
                <a:latin typeface="+mn-lt"/>
                <a:ea typeface="+mn-ea"/>
                <a:cs typeface="+mn-cs"/>
              </a:rPr>
            </a:br>
            <a:r>
              <a:rPr lang="en-US" sz="1200" b="0" i="0" kern="1200" dirty="0" smtClean="0">
                <a:solidFill>
                  <a:schemeClr val="tx1"/>
                </a:solidFill>
                <a:latin typeface="+mn-lt"/>
                <a:ea typeface="+mn-ea"/>
                <a:cs typeface="+mn-cs"/>
              </a:rPr>
              <a:t>4 They are not a hundred percent reliable; the data needs to be validated by </a:t>
            </a:r>
            <a:r>
              <a:rPr lang="en-US" sz="1200" b="0" i="0" kern="1200" dirty="0" err="1" smtClean="0">
                <a:solidFill>
                  <a:schemeClr val="tx1"/>
                </a:solidFill>
                <a:latin typeface="+mn-lt"/>
                <a:ea typeface="+mn-ea"/>
                <a:cs typeface="+mn-cs"/>
              </a:rPr>
              <a:t>fullscale</a:t>
            </a:r>
            <a:r>
              <a:rPr lang="en-US" sz="1200" b="0" i="0" kern="1200" dirty="0" smtClean="0">
                <a:solidFill>
                  <a:schemeClr val="tx1"/>
                </a:solidFill>
                <a:latin typeface="+mn-lt"/>
                <a:ea typeface="+mn-ea"/>
                <a:cs typeface="+mn-cs"/>
              </a:rPr>
              <a:t> tests in real conditions.</a:t>
            </a:r>
            <a:br>
              <a:rPr lang="en-US" sz="1200" b="0" i="0" kern="1200" dirty="0" smtClean="0">
                <a:solidFill>
                  <a:schemeClr val="tx1"/>
                </a:solidFill>
                <a:latin typeface="+mn-lt"/>
                <a:ea typeface="+mn-ea"/>
                <a:cs typeface="+mn-cs"/>
              </a:rPr>
            </a:br>
            <a:r>
              <a:rPr lang="en-US" sz="1200" b="0" i="0" kern="1200" dirty="0" smtClean="0">
                <a:solidFill>
                  <a:schemeClr val="tx1"/>
                </a:solidFill>
                <a:latin typeface="+mn-lt"/>
                <a:ea typeface="+mn-ea"/>
                <a:cs typeface="+mn-cs"/>
              </a:rPr>
              <a:t>5 Changeable weather makes it difficult to do back-to-back testing</a:t>
            </a:r>
            <a:r>
              <a:rPr lang="en-US" dirty="0" smtClean="0"/>
              <a:t> </a:t>
            </a:r>
            <a:br>
              <a:rPr lang="en-US" dirty="0" smtClean="0"/>
            </a:br>
            <a:endParaRPr lang="fr-FR" dirty="0"/>
          </a:p>
        </p:txBody>
      </p:sp>
      <p:sp>
        <p:nvSpPr>
          <p:cNvPr id="4" name="Espace réservé du numéro de diapositive 3"/>
          <p:cNvSpPr>
            <a:spLocks noGrp="1"/>
          </p:cNvSpPr>
          <p:nvPr>
            <p:ph type="sldNum" sz="quarter" idx="10"/>
          </p:nvPr>
        </p:nvSpPr>
        <p:spPr/>
        <p:txBody>
          <a:bodyPr/>
          <a:lstStyle/>
          <a:p>
            <a:fld id="{B144444E-A0CB-48A5-A6C9-05AD73B98B7B}" type="slidenum">
              <a:rPr lang="fr-FR" smtClean="0"/>
              <a:pPr/>
              <a:t>9</a:t>
            </a:fld>
            <a:endParaRPr lang="fr-FR"/>
          </a:p>
        </p:txBody>
      </p:sp>
    </p:spTree>
    <p:extLst>
      <p:ext uri="{BB962C8B-B14F-4D97-AF65-F5344CB8AC3E}">
        <p14:creationId xmlns:p14="http://schemas.microsoft.com/office/powerpoint/2010/main" val="177445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2 mock-up </a:t>
            </a:r>
          </a:p>
          <a:p>
            <a:r>
              <a:rPr lang="en-US" sz="1200" b="0" i="0" kern="1200" dirty="0" smtClean="0">
                <a:solidFill>
                  <a:schemeClr val="tx1"/>
                </a:solidFill>
                <a:latin typeface="+mn-lt"/>
                <a:ea typeface="+mn-ea"/>
                <a:cs typeface="+mn-cs"/>
              </a:rPr>
              <a:t>3 validate  </a:t>
            </a:r>
          </a:p>
          <a:p>
            <a:r>
              <a:rPr lang="en-US" sz="1200" b="0" i="0" kern="1200" dirty="0" smtClean="0">
                <a:solidFill>
                  <a:schemeClr val="tx1"/>
                </a:solidFill>
                <a:latin typeface="+mn-lt"/>
                <a:ea typeface="+mn-ea"/>
                <a:cs typeface="+mn-cs"/>
              </a:rPr>
              <a:t>4 acid test; tried-and-tested; trial run</a:t>
            </a:r>
            <a:br>
              <a:rPr lang="en-US" sz="1200" b="0" i="0" kern="1200" dirty="0" smtClean="0">
                <a:solidFill>
                  <a:schemeClr val="tx1"/>
                </a:solidFill>
                <a:latin typeface="+mn-lt"/>
                <a:ea typeface="+mn-ea"/>
                <a:cs typeface="+mn-cs"/>
              </a:rPr>
            </a:br>
            <a:r>
              <a:rPr lang="en-US" sz="1200" b="0" i="0" kern="1200" dirty="0" smtClean="0">
                <a:solidFill>
                  <a:schemeClr val="tx1"/>
                </a:solidFill>
                <a:latin typeface="+mn-lt"/>
                <a:ea typeface="+mn-ea"/>
                <a:cs typeface="+mn-cs"/>
              </a:rPr>
              <a:t>5 back-to-back testing; in the field</a:t>
            </a:r>
            <a:r>
              <a:rPr lang="en-US" dirty="0" smtClean="0"/>
              <a:t> </a:t>
            </a:r>
            <a:br>
              <a:rPr lang="en-US" dirty="0" smtClean="0"/>
            </a:br>
            <a:endParaRPr lang="fr-FR" dirty="0"/>
          </a:p>
        </p:txBody>
      </p:sp>
      <p:sp>
        <p:nvSpPr>
          <p:cNvPr id="4" name="Espace réservé du numéro de diapositive 3"/>
          <p:cNvSpPr>
            <a:spLocks noGrp="1"/>
          </p:cNvSpPr>
          <p:nvPr>
            <p:ph type="sldNum" sz="quarter" idx="10"/>
          </p:nvPr>
        </p:nvSpPr>
        <p:spPr/>
        <p:txBody>
          <a:bodyPr/>
          <a:lstStyle/>
          <a:p>
            <a:fld id="{B144444E-A0CB-48A5-A6C9-05AD73B98B7B}" type="slidenum">
              <a:rPr lang="fr-FR" smtClean="0"/>
              <a:pPr/>
              <a:t>11</a:t>
            </a:fld>
            <a:endParaRPr lang="fr-FR"/>
          </a:p>
        </p:txBody>
      </p:sp>
    </p:spTree>
    <p:extLst>
      <p:ext uri="{BB962C8B-B14F-4D97-AF65-F5344CB8AC3E}">
        <p14:creationId xmlns:p14="http://schemas.microsoft.com/office/powerpoint/2010/main" val="208679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2 mock-up </a:t>
            </a:r>
          </a:p>
          <a:p>
            <a:r>
              <a:rPr lang="en-US" sz="1200" b="0" i="0" kern="1200" dirty="0" smtClean="0">
                <a:solidFill>
                  <a:schemeClr val="tx1"/>
                </a:solidFill>
                <a:latin typeface="+mn-lt"/>
                <a:ea typeface="+mn-ea"/>
                <a:cs typeface="+mn-cs"/>
              </a:rPr>
              <a:t>3 validate  </a:t>
            </a:r>
          </a:p>
          <a:p>
            <a:r>
              <a:rPr lang="en-US" sz="1200" b="0" i="0" kern="1200" dirty="0" smtClean="0">
                <a:solidFill>
                  <a:schemeClr val="tx1"/>
                </a:solidFill>
                <a:latin typeface="+mn-lt"/>
                <a:ea typeface="+mn-ea"/>
                <a:cs typeface="+mn-cs"/>
              </a:rPr>
              <a:t>4 acid test; tried-and-tested; trial run</a:t>
            </a:r>
            <a:br>
              <a:rPr lang="en-US" sz="1200" b="0" i="0" kern="1200" dirty="0" smtClean="0">
                <a:solidFill>
                  <a:schemeClr val="tx1"/>
                </a:solidFill>
                <a:latin typeface="+mn-lt"/>
                <a:ea typeface="+mn-ea"/>
                <a:cs typeface="+mn-cs"/>
              </a:rPr>
            </a:br>
            <a:r>
              <a:rPr lang="en-US" sz="1200" b="0" i="0" kern="1200" dirty="0" smtClean="0">
                <a:solidFill>
                  <a:schemeClr val="tx1"/>
                </a:solidFill>
                <a:latin typeface="+mn-lt"/>
                <a:ea typeface="+mn-ea"/>
                <a:cs typeface="+mn-cs"/>
              </a:rPr>
              <a:t>5 back-to-back testing; in the field</a:t>
            </a:r>
            <a:r>
              <a:rPr lang="en-US" dirty="0" smtClean="0"/>
              <a:t> </a:t>
            </a:r>
            <a:br>
              <a:rPr lang="en-US" dirty="0" smtClean="0"/>
            </a:br>
            <a:endParaRPr lang="fr-FR" dirty="0"/>
          </a:p>
        </p:txBody>
      </p:sp>
      <p:sp>
        <p:nvSpPr>
          <p:cNvPr id="4" name="Espace réservé du numéro de diapositive 3"/>
          <p:cNvSpPr>
            <a:spLocks noGrp="1"/>
          </p:cNvSpPr>
          <p:nvPr>
            <p:ph type="sldNum" sz="quarter" idx="10"/>
          </p:nvPr>
        </p:nvSpPr>
        <p:spPr/>
        <p:txBody>
          <a:bodyPr/>
          <a:lstStyle/>
          <a:p>
            <a:fld id="{B144444E-A0CB-48A5-A6C9-05AD73B98B7B}" type="slidenum">
              <a:rPr lang="fr-FR" smtClean="0"/>
              <a:pPr/>
              <a:t>12</a:t>
            </a:fld>
            <a:endParaRPr lang="fr-FR"/>
          </a:p>
        </p:txBody>
      </p:sp>
    </p:spTree>
    <p:extLst>
      <p:ext uri="{BB962C8B-B14F-4D97-AF65-F5344CB8AC3E}">
        <p14:creationId xmlns:p14="http://schemas.microsoft.com/office/powerpoint/2010/main" val="1823864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sz="1200" b="1" i="0" kern="1200" dirty="0" smtClean="0">
                <a:solidFill>
                  <a:schemeClr val="tx1"/>
                </a:solidFill>
                <a:latin typeface="+mn-lt"/>
                <a:ea typeface="+mn-ea"/>
                <a:cs typeface="+mn-cs"/>
              </a:rPr>
              <a:t>Answers</a:t>
            </a:r>
            <a:br>
              <a:rPr lang="en-US" sz="1200" b="1" i="0" kern="1200" dirty="0" smtClean="0">
                <a:solidFill>
                  <a:schemeClr val="tx1"/>
                </a:solidFill>
                <a:latin typeface="+mn-lt"/>
                <a:ea typeface="+mn-ea"/>
                <a:cs typeface="+mn-cs"/>
              </a:rPr>
            </a:br>
            <a:r>
              <a:rPr lang="en-US" sz="1200" b="0" i="0" kern="1200" dirty="0" smtClean="0">
                <a:solidFill>
                  <a:schemeClr val="tx1"/>
                </a:solidFill>
                <a:latin typeface="+mn-lt"/>
                <a:ea typeface="+mn-ea"/>
                <a:cs typeface="+mn-cs"/>
              </a:rPr>
              <a:t>b tried-and-tested </a:t>
            </a:r>
          </a:p>
          <a:p>
            <a:r>
              <a:rPr lang="en-US" sz="1200" b="0" i="0" kern="1200" dirty="0" smtClean="0">
                <a:solidFill>
                  <a:schemeClr val="tx1"/>
                </a:solidFill>
                <a:latin typeface="+mn-lt"/>
                <a:ea typeface="+mn-ea"/>
                <a:cs typeface="+mn-cs"/>
              </a:rPr>
              <a:t>c in the field</a:t>
            </a:r>
          </a:p>
          <a:p>
            <a:r>
              <a:rPr lang="en-US" sz="1200" b="0" i="0" kern="1200" dirty="0" smtClean="0">
                <a:solidFill>
                  <a:schemeClr val="tx1"/>
                </a:solidFill>
                <a:latin typeface="+mn-lt"/>
                <a:ea typeface="+mn-ea"/>
                <a:cs typeface="+mn-cs"/>
              </a:rPr>
              <a:t> g validate </a:t>
            </a:r>
          </a:p>
          <a:p>
            <a:r>
              <a:rPr lang="en-US" sz="1200" b="0" i="0" kern="1200" dirty="0" smtClean="0">
                <a:solidFill>
                  <a:schemeClr val="tx1"/>
                </a:solidFill>
                <a:latin typeface="+mn-lt"/>
                <a:ea typeface="+mn-ea"/>
                <a:cs typeface="+mn-cs"/>
              </a:rPr>
              <a:t>d virtual</a:t>
            </a:r>
          </a:p>
          <a:p>
            <a:r>
              <a:rPr lang="en-US" sz="1200" b="0" i="0" kern="1200" dirty="0" smtClean="0">
                <a:solidFill>
                  <a:schemeClr val="tx1"/>
                </a:solidFill>
                <a:latin typeface="+mn-lt"/>
                <a:ea typeface="+mn-ea"/>
                <a:cs typeface="+mn-cs"/>
              </a:rPr>
              <a:t> h trial run </a:t>
            </a:r>
          </a:p>
          <a:p>
            <a:r>
              <a:rPr lang="en-US" sz="1200" b="0" i="0" kern="1200" dirty="0" smtClean="0">
                <a:solidFill>
                  <a:schemeClr val="tx1"/>
                </a:solidFill>
                <a:latin typeface="+mn-lt"/>
                <a:ea typeface="+mn-ea"/>
                <a:cs typeface="+mn-cs"/>
              </a:rPr>
              <a:t>e the acid test</a:t>
            </a:r>
            <a:r>
              <a:rPr lang="en-US" dirty="0" smtClean="0"/>
              <a:t> </a:t>
            </a:r>
            <a:r>
              <a:rPr lang="en-US" sz="1200" b="0" i="0" kern="1200" dirty="0" smtClean="0">
                <a:solidFill>
                  <a:schemeClr val="tx1"/>
                </a:solidFill>
                <a:latin typeface="+mn-lt"/>
                <a:ea typeface="+mn-ea"/>
                <a:cs typeface="+mn-cs"/>
              </a:rPr>
              <a:t>   </a:t>
            </a:r>
          </a:p>
          <a:p>
            <a:r>
              <a:rPr lang="en-US" sz="1200" b="0" i="0" kern="1200" dirty="0" smtClean="0">
                <a:solidFill>
                  <a:schemeClr val="tx1"/>
                </a:solidFill>
                <a:latin typeface="+mn-lt"/>
                <a:ea typeface="+mn-ea"/>
                <a:cs typeface="+mn-cs"/>
              </a:rPr>
              <a:t> f back-to-back testing</a:t>
            </a:r>
            <a:br>
              <a:rPr lang="en-US" sz="1200" b="0" i="0" kern="1200" dirty="0" smtClean="0">
                <a:solidFill>
                  <a:schemeClr val="tx1"/>
                </a:solidFill>
                <a:latin typeface="+mn-lt"/>
                <a:ea typeface="+mn-ea"/>
                <a:cs typeface="+mn-cs"/>
              </a:rPr>
            </a:br>
            <a:r>
              <a:rPr lang="en-US" sz="1200" b="0" i="0" kern="1200" dirty="0" smtClean="0">
                <a:solidFill>
                  <a:schemeClr val="tx1"/>
                </a:solidFill>
                <a:latin typeface="+mn-lt"/>
                <a:ea typeface="+mn-ea"/>
                <a:cs typeface="+mn-cs"/>
              </a:rPr>
              <a:t/>
            </a:r>
            <a:br>
              <a:rPr lang="en-US" sz="1200" b="0" i="0" kern="1200" dirty="0" smtClean="0">
                <a:solidFill>
                  <a:schemeClr val="tx1"/>
                </a:solidFill>
                <a:latin typeface="+mn-lt"/>
                <a:ea typeface="+mn-ea"/>
                <a:cs typeface="+mn-cs"/>
              </a:rPr>
            </a:br>
            <a:r>
              <a:rPr lang="en-US" sz="1200" b="0" i="0" kern="1200" dirty="0" smtClean="0">
                <a:solidFill>
                  <a:schemeClr val="tx1"/>
                </a:solidFill>
                <a:latin typeface="+mn-lt"/>
                <a:ea typeface="+mn-ea"/>
                <a:cs typeface="+mn-cs"/>
              </a:rPr>
              <a:t/>
            </a:r>
            <a:br>
              <a:rPr lang="en-US" sz="1200" b="0" i="0" kern="1200" dirty="0" smtClean="0">
                <a:solidFill>
                  <a:schemeClr val="tx1"/>
                </a:solidFill>
                <a:latin typeface="+mn-lt"/>
                <a:ea typeface="+mn-ea"/>
                <a:cs typeface="+mn-cs"/>
              </a:rPr>
            </a:br>
            <a:r>
              <a:rPr lang="en-US" dirty="0" smtClean="0"/>
              <a:t/>
            </a:r>
            <a:br>
              <a:rPr lang="en-US" dirty="0" smtClean="0"/>
            </a:br>
            <a:endParaRPr lang="fr-FR" dirty="0"/>
          </a:p>
        </p:txBody>
      </p:sp>
      <p:sp>
        <p:nvSpPr>
          <p:cNvPr id="4" name="Espace réservé du numéro de diapositive 3"/>
          <p:cNvSpPr>
            <a:spLocks noGrp="1"/>
          </p:cNvSpPr>
          <p:nvPr>
            <p:ph type="sldNum" sz="quarter" idx="10"/>
          </p:nvPr>
        </p:nvSpPr>
        <p:spPr/>
        <p:txBody>
          <a:bodyPr/>
          <a:lstStyle/>
          <a:p>
            <a:fld id="{B144444E-A0CB-48A5-A6C9-05AD73B98B7B}" type="slidenum">
              <a:rPr lang="fr-FR" smtClean="0"/>
              <a:pPr/>
              <a:t>13</a:t>
            </a:fld>
            <a:endParaRPr lang="fr-FR"/>
          </a:p>
        </p:txBody>
      </p:sp>
    </p:spTree>
    <p:extLst>
      <p:ext uri="{BB962C8B-B14F-4D97-AF65-F5344CB8AC3E}">
        <p14:creationId xmlns:p14="http://schemas.microsoft.com/office/powerpoint/2010/main" val="557678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sz="1200" b="1" i="0" kern="1200" dirty="0" smtClean="0">
                <a:solidFill>
                  <a:schemeClr val="tx1"/>
                </a:solidFill>
                <a:latin typeface="+mn-lt"/>
                <a:ea typeface="+mn-ea"/>
                <a:cs typeface="+mn-cs"/>
              </a:rPr>
              <a:t>Answers</a:t>
            </a:r>
            <a:br>
              <a:rPr lang="en-US" sz="1200" b="1" i="0" kern="1200" dirty="0" smtClean="0">
                <a:solidFill>
                  <a:schemeClr val="tx1"/>
                </a:solidFill>
                <a:latin typeface="+mn-lt"/>
                <a:ea typeface="+mn-ea"/>
                <a:cs typeface="+mn-cs"/>
              </a:rPr>
            </a:br>
            <a:r>
              <a:rPr lang="en-US" sz="1200" b="0" i="0" kern="1200" dirty="0" smtClean="0">
                <a:solidFill>
                  <a:schemeClr val="tx1"/>
                </a:solidFill>
                <a:latin typeface="+mn-lt"/>
                <a:ea typeface="+mn-ea"/>
                <a:cs typeface="+mn-cs"/>
              </a:rPr>
              <a:t>b tried-and-tested </a:t>
            </a:r>
          </a:p>
          <a:p>
            <a:r>
              <a:rPr lang="en-US" sz="1200" b="0" i="0" kern="1200" dirty="0" smtClean="0">
                <a:solidFill>
                  <a:schemeClr val="tx1"/>
                </a:solidFill>
                <a:latin typeface="+mn-lt"/>
                <a:ea typeface="+mn-ea"/>
                <a:cs typeface="+mn-cs"/>
              </a:rPr>
              <a:t>c in the field</a:t>
            </a:r>
          </a:p>
          <a:p>
            <a:r>
              <a:rPr lang="en-US" sz="1200" b="0" i="0" kern="1200" dirty="0" smtClean="0">
                <a:solidFill>
                  <a:schemeClr val="tx1"/>
                </a:solidFill>
                <a:latin typeface="+mn-lt"/>
                <a:ea typeface="+mn-ea"/>
                <a:cs typeface="+mn-cs"/>
              </a:rPr>
              <a:t> g validate </a:t>
            </a:r>
          </a:p>
          <a:p>
            <a:r>
              <a:rPr lang="en-US" sz="1200" b="0" i="0" kern="1200" dirty="0" smtClean="0">
                <a:solidFill>
                  <a:schemeClr val="tx1"/>
                </a:solidFill>
                <a:latin typeface="+mn-lt"/>
                <a:ea typeface="+mn-ea"/>
                <a:cs typeface="+mn-cs"/>
              </a:rPr>
              <a:t>d virtual</a:t>
            </a:r>
          </a:p>
          <a:p>
            <a:r>
              <a:rPr lang="en-US" sz="1200" b="0" i="0" kern="1200" dirty="0" smtClean="0">
                <a:solidFill>
                  <a:schemeClr val="tx1"/>
                </a:solidFill>
                <a:latin typeface="+mn-lt"/>
                <a:ea typeface="+mn-ea"/>
                <a:cs typeface="+mn-cs"/>
              </a:rPr>
              <a:t> h trial run </a:t>
            </a:r>
          </a:p>
          <a:p>
            <a:r>
              <a:rPr lang="en-US" sz="1200" b="0" i="0" kern="1200" dirty="0" smtClean="0">
                <a:solidFill>
                  <a:schemeClr val="tx1"/>
                </a:solidFill>
                <a:latin typeface="+mn-lt"/>
                <a:ea typeface="+mn-ea"/>
                <a:cs typeface="+mn-cs"/>
              </a:rPr>
              <a:t>e the acid test</a:t>
            </a:r>
            <a:r>
              <a:rPr lang="en-US" dirty="0" smtClean="0"/>
              <a:t> </a:t>
            </a:r>
            <a:r>
              <a:rPr lang="en-US" sz="1200" b="0" i="0" kern="1200" dirty="0" smtClean="0">
                <a:solidFill>
                  <a:schemeClr val="tx1"/>
                </a:solidFill>
                <a:latin typeface="+mn-lt"/>
                <a:ea typeface="+mn-ea"/>
                <a:cs typeface="+mn-cs"/>
              </a:rPr>
              <a:t>   </a:t>
            </a:r>
          </a:p>
          <a:p>
            <a:r>
              <a:rPr lang="en-US" sz="1200" b="0" i="0" kern="1200" dirty="0" smtClean="0">
                <a:solidFill>
                  <a:schemeClr val="tx1"/>
                </a:solidFill>
                <a:latin typeface="+mn-lt"/>
                <a:ea typeface="+mn-ea"/>
                <a:cs typeface="+mn-cs"/>
              </a:rPr>
              <a:t> f back-to-back testing</a:t>
            </a:r>
            <a:br>
              <a:rPr lang="en-US" sz="1200" b="0" i="0" kern="1200" dirty="0" smtClean="0">
                <a:solidFill>
                  <a:schemeClr val="tx1"/>
                </a:solidFill>
                <a:latin typeface="+mn-lt"/>
                <a:ea typeface="+mn-ea"/>
                <a:cs typeface="+mn-cs"/>
              </a:rPr>
            </a:br>
            <a:r>
              <a:rPr lang="en-US" sz="1200" b="0" i="0" kern="1200" dirty="0" smtClean="0">
                <a:solidFill>
                  <a:schemeClr val="tx1"/>
                </a:solidFill>
                <a:latin typeface="+mn-lt"/>
                <a:ea typeface="+mn-ea"/>
                <a:cs typeface="+mn-cs"/>
              </a:rPr>
              <a:t/>
            </a:r>
            <a:br>
              <a:rPr lang="en-US" sz="1200" b="0" i="0" kern="1200" dirty="0" smtClean="0">
                <a:solidFill>
                  <a:schemeClr val="tx1"/>
                </a:solidFill>
                <a:latin typeface="+mn-lt"/>
                <a:ea typeface="+mn-ea"/>
                <a:cs typeface="+mn-cs"/>
              </a:rPr>
            </a:br>
            <a:r>
              <a:rPr lang="en-US" sz="1200" b="0" i="0" kern="1200" dirty="0" smtClean="0">
                <a:solidFill>
                  <a:schemeClr val="tx1"/>
                </a:solidFill>
                <a:latin typeface="+mn-lt"/>
                <a:ea typeface="+mn-ea"/>
                <a:cs typeface="+mn-cs"/>
              </a:rPr>
              <a:t/>
            </a:r>
            <a:br>
              <a:rPr lang="en-US" sz="1200" b="0" i="0" kern="1200" dirty="0" smtClean="0">
                <a:solidFill>
                  <a:schemeClr val="tx1"/>
                </a:solidFill>
                <a:latin typeface="+mn-lt"/>
                <a:ea typeface="+mn-ea"/>
                <a:cs typeface="+mn-cs"/>
              </a:rPr>
            </a:br>
            <a:r>
              <a:rPr lang="en-US" dirty="0" smtClean="0"/>
              <a:t/>
            </a:r>
            <a:br>
              <a:rPr lang="en-US" dirty="0" smtClean="0"/>
            </a:br>
            <a:endParaRPr lang="fr-FR" dirty="0"/>
          </a:p>
        </p:txBody>
      </p:sp>
      <p:sp>
        <p:nvSpPr>
          <p:cNvPr id="4" name="Espace réservé du numéro de diapositive 3"/>
          <p:cNvSpPr>
            <a:spLocks noGrp="1"/>
          </p:cNvSpPr>
          <p:nvPr>
            <p:ph type="sldNum" sz="quarter" idx="10"/>
          </p:nvPr>
        </p:nvSpPr>
        <p:spPr/>
        <p:txBody>
          <a:bodyPr/>
          <a:lstStyle/>
          <a:p>
            <a:fld id="{B144444E-A0CB-48A5-A6C9-05AD73B98B7B}" type="slidenum">
              <a:rPr lang="fr-FR" smtClean="0"/>
              <a:pPr/>
              <a:t>14</a:t>
            </a:fld>
            <a:endParaRPr lang="fr-FR"/>
          </a:p>
        </p:txBody>
      </p:sp>
    </p:spTree>
    <p:extLst>
      <p:ext uri="{BB962C8B-B14F-4D97-AF65-F5344CB8AC3E}">
        <p14:creationId xmlns:p14="http://schemas.microsoft.com/office/powerpoint/2010/main" val="549937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b="0" i="0" kern="1200" dirty="0" smtClean="0">
                <a:solidFill>
                  <a:schemeClr val="tx1"/>
                </a:solidFill>
                <a:latin typeface="+mn-lt"/>
                <a:ea typeface="+mn-ea"/>
                <a:cs typeface="+mn-cs"/>
              </a:rPr>
              <a:t>2 e </a:t>
            </a:r>
          </a:p>
          <a:p>
            <a:r>
              <a:rPr lang="fr-FR" sz="1200" b="0" i="0" kern="1200" dirty="0" smtClean="0">
                <a:solidFill>
                  <a:schemeClr val="tx1"/>
                </a:solidFill>
                <a:latin typeface="+mn-lt"/>
                <a:ea typeface="+mn-ea"/>
                <a:cs typeface="+mn-cs"/>
              </a:rPr>
              <a:t>4 d </a:t>
            </a:r>
          </a:p>
          <a:p>
            <a:r>
              <a:rPr lang="fr-FR" sz="1200" b="0" i="0" kern="1200" dirty="0" smtClean="0">
                <a:solidFill>
                  <a:schemeClr val="tx1"/>
                </a:solidFill>
                <a:latin typeface="+mn-lt"/>
                <a:ea typeface="+mn-ea"/>
                <a:cs typeface="+mn-cs"/>
              </a:rPr>
              <a:t>6 a </a:t>
            </a:r>
          </a:p>
          <a:p>
            <a:r>
              <a:rPr lang="fr-FR" sz="1200" b="0" i="0" kern="1200" dirty="0" smtClean="0">
                <a:solidFill>
                  <a:schemeClr val="tx1"/>
                </a:solidFill>
                <a:latin typeface="+mn-lt"/>
                <a:ea typeface="+mn-ea"/>
                <a:cs typeface="+mn-cs"/>
              </a:rPr>
              <a:t>8 b </a:t>
            </a:r>
          </a:p>
          <a:p>
            <a:r>
              <a:rPr lang="fr-FR" sz="1200" b="0" i="0" kern="1200" dirty="0" smtClean="0">
                <a:solidFill>
                  <a:schemeClr val="tx1"/>
                </a:solidFill>
                <a:latin typeface="+mn-lt"/>
                <a:ea typeface="+mn-ea"/>
                <a:cs typeface="+mn-cs"/>
              </a:rPr>
              <a:t>10 c</a:t>
            </a:r>
            <a:r>
              <a:rPr lang="fr-FR" dirty="0" smtClean="0"/>
              <a:t> </a:t>
            </a:r>
            <a:br>
              <a:rPr lang="fr-FR" dirty="0" smtClean="0"/>
            </a:br>
            <a:endParaRPr lang="fr-FR" dirty="0"/>
          </a:p>
        </p:txBody>
      </p:sp>
      <p:sp>
        <p:nvSpPr>
          <p:cNvPr id="4" name="Espace réservé du numéro de diapositive 3"/>
          <p:cNvSpPr>
            <a:spLocks noGrp="1"/>
          </p:cNvSpPr>
          <p:nvPr>
            <p:ph type="sldNum" sz="quarter" idx="10"/>
          </p:nvPr>
        </p:nvSpPr>
        <p:spPr/>
        <p:txBody>
          <a:bodyPr/>
          <a:lstStyle/>
          <a:p>
            <a:fld id="{B144444E-A0CB-48A5-A6C9-05AD73B98B7B}" type="slidenum">
              <a:rPr lang="fr-FR" smtClean="0"/>
              <a:pPr/>
              <a:t>15</a:t>
            </a:fld>
            <a:endParaRPr lang="fr-FR"/>
          </a:p>
        </p:txBody>
      </p:sp>
    </p:spTree>
    <p:extLst>
      <p:ext uri="{BB962C8B-B14F-4D97-AF65-F5344CB8AC3E}">
        <p14:creationId xmlns:p14="http://schemas.microsoft.com/office/powerpoint/2010/main" val="15923730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fld id="{E86DE924-0F67-498C-9CF2-449626E6082D}" type="datetimeFigureOut">
              <a:rPr lang="fr-FR" smtClean="0"/>
              <a:pPr/>
              <a:t>13/11/2022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E819CEF-0E4C-4EFD-802A-6543DE7DE35A}" type="slidenum">
              <a:rPr lang="fr-FR" smtClean="0"/>
              <a:pPr/>
              <a:t>‹N°›</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E86DE924-0F67-498C-9CF2-449626E6082D}" type="datetimeFigureOut">
              <a:rPr lang="fr-FR" smtClean="0"/>
              <a:pPr/>
              <a:t>13/11/2022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E819CEF-0E4C-4EFD-802A-6543DE7DE35A}" type="slidenum">
              <a:rPr lang="fr-FR" smtClean="0"/>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E86DE924-0F67-498C-9CF2-449626E6082D}" type="datetimeFigureOut">
              <a:rPr lang="fr-FR" smtClean="0"/>
              <a:pPr/>
              <a:t>13/11/2022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E819CEF-0E4C-4EFD-802A-6543DE7DE35A}" type="slidenum">
              <a:rPr lang="fr-FR" smtClean="0"/>
              <a:pP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E86DE924-0F67-498C-9CF2-449626E6082D}" type="datetimeFigureOut">
              <a:rPr lang="fr-FR" smtClean="0"/>
              <a:pPr/>
              <a:t>13/11/2022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E819CEF-0E4C-4EFD-802A-6543DE7DE35A}" type="slidenum">
              <a:rPr lang="fr-FR" smtClean="0"/>
              <a:pPr/>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E86DE924-0F67-498C-9CF2-449626E6082D}" type="datetimeFigureOut">
              <a:rPr lang="fr-FR" smtClean="0"/>
              <a:pPr/>
              <a:t>13/11/2022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E819CEF-0E4C-4EFD-802A-6543DE7DE35A}" type="slidenum">
              <a:rPr lang="fr-FR" smtClean="0"/>
              <a:pPr/>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E86DE924-0F67-498C-9CF2-449626E6082D}" type="datetimeFigureOut">
              <a:rPr lang="fr-FR" smtClean="0"/>
              <a:pPr/>
              <a:t>13/11/2022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8E819CEF-0E4C-4EFD-802A-6543DE7DE35A}" type="slidenum">
              <a:rPr lang="fr-FR" smtClean="0"/>
              <a:pPr/>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E86DE924-0F67-498C-9CF2-449626E6082D}" type="datetimeFigureOut">
              <a:rPr lang="fr-FR" smtClean="0"/>
              <a:pPr/>
              <a:t>13/11/2022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8E819CEF-0E4C-4EFD-802A-6543DE7DE35A}" type="slidenum">
              <a:rPr lang="fr-FR" smtClean="0"/>
              <a:pPr/>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p>
            <a:fld id="{E86DE924-0F67-498C-9CF2-449626E6082D}" type="datetimeFigureOut">
              <a:rPr lang="fr-FR" smtClean="0"/>
              <a:pPr/>
              <a:t>13/11/2022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8E819CEF-0E4C-4EFD-802A-6543DE7DE35A}" type="slidenum">
              <a:rPr lang="fr-FR" smtClean="0"/>
              <a:pPr/>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E86DE924-0F67-498C-9CF2-449626E6082D}" type="datetimeFigureOut">
              <a:rPr lang="fr-FR" smtClean="0"/>
              <a:pPr/>
              <a:t>13/11/2022</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8E819CEF-0E4C-4EFD-802A-6543DE7DE35A}" type="slidenum">
              <a:rPr lang="fr-FR" smtClean="0"/>
              <a:pPr/>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E86DE924-0F67-498C-9CF2-449626E6082D}" type="datetimeFigureOut">
              <a:rPr lang="fr-FR" smtClean="0"/>
              <a:pPr/>
              <a:t>13/11/2022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8E819CEF-0E4C-4EFD-802A-6543DE7DE35A}" type="slidenum">
              <a:rPr lang="fr-FR" smtClean="0"/>
              <a:pPr/>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E86DE924-0F67-498C-9CF2-449626E6082D}" type="datetimeFigureOut">
              <a:rPr lang="fr-FR" smtClean="0"/>
              <a:pPr/>
              <a:t>13/11/2022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8E819CEF-0E4C-4EFD-802A-6543DE7DE35A}" type="slidenum">
              <a:rPr lang="fr-FR" smtClean="0"/>
              <a:pPr/>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6DE924-0F67-498C-9CF2-449626E6082D}" type="datetimeFigureOut">
              <a:rPr lang="fr-FR" smtClean="0"/>
              <a:pPr/>
              <a:t>13/11/2022</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819CEF-0E4C-4EFD-802A-6543DE7DE35A}" type="slidenum">
              <a:rPr lang="fr-FR" smtClean="0"/>
              <a:pPr/>
              <a:t>‹N°›</a:t>
            </a:fld>
            <a:endParaRPr lang="fr-F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srcRect/>
          <a:stretch>
            <a:fillRect/>
          </a:stretch>
        </p:blipFill>
        <p:spPr bwMode="auto">
          <a:xfrm>
            <a:off x="1331640" y="4365104"/>
            <a:ext cx="6119813" cy="1716096"/>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13416" y="332656"/>
            <a:ext cx="8282612" cy="453650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25828" y="1124744"/>
            <a:ext cx="7632848" cy="3416320"/>
          </a:xfrm>
          <a:prstGeom prst="rect">
            <a:avLst/>
          </a:prstGeom>
        </p:spPr>
        <p:txBody>
          <a:bodyPr wrap="square">
            <a:spAutoFit/>
          </a:bodyPr>
          <a:lstStyle/>
          <a:p>
            <a:pPr marL="457200" indent="-457200"/>
            <a:r>
              <a:rPr lang="en-US" b="1" dirty="0"/>
              <a:t>Answers</a:t>
            </a:r>
          </a:p>
          <a:p>
            <a:pPr marL="457200" indent="-457200">
              <a:buFont typeface="+mj-lt"/>
              <a:buAutoNum type="arabicPeriod"/>
            </a:pPr>
            <a:r>
              <a:rPr lang="en-US" dirty="0"/>
              <a:t>Using a scale model or a full-size </a:t>
            </a:r>
            <a:r>
              <a:rPr lang="en-US" dirty="0" smtClean="0"/>
              <a:t>mock-up</a:t>
            </a:r>
          </a:p>
          <a:p>
            <a:pPr marL="457200" indent="-457200">
              <a:buFont typeface="+mj-lt"/>
              <a:buAutoNum type="arabicPeriod"/>
            </a:pPr>
            <a:endParaRPr lang="en-US" dirty="0"/>
          </a:p>
          <a:p>
            <a:pPr marL="457200" indent="-457200">
              <a:buFont typeface="+mj-lt"/>
              <a:buAutoNum type="arabicPeriod"/>
            </a:pPr>
            <a:r>
              <a:rPr lang="en-US" dirty="0"/>
              <a:t> To simulate the turbulence caused by wheels when they’re </a:t>
            </a:r>
            <a:r>
              <a:rPr lang="en-US" dirty="0" smtClean="0"/>
              <a:t>spinning</a:t>
            </a:r>
          </a:p>
          <a:p>
            <a:pPr marL="457200" indent="-457200">
              <a:buFont typeface="+mj-lt"/>
              <a:buAutoNum type="arabicPeriod"/>
            </a:pPr>
            <a:endParaRPr lang="en-US" dirty="0"/>
          </a:p>
          <a:p>
            <a:pPr marL="457200" indent="-457200">
              <a:buFont typeface="+mj-lt"/>
              <a:buAutoNum type="arabicPeriod"/>
            </a:pPr>
            <a:r>
              <a:rPr lang="en-US" dirty="0"/>
              <a:t> Whether or not the wheels are mostly enclosed by the </a:t>
            </a:r>
            <a:r>
              <a:rPr lang="en-US" dirty="0" smtClean="0"/>
              <a:t>bodywork</a:t>
            </a:r>
          </a:p>
          <a:p>
            <a:pPr marL="457200" indent="-457200">
              <a:buFont typeface="+mj-lt"/>
              <a:buAutoNum type="arabicPeriod"/>
            </a:pPr>
            <a:endParaRPr lang="en-US" dirty="0"/>
          </a:p>
          <a:p>
            <a:pPr marL="457200" indent="-457200">
              <a:buFont typeface="+mj-lt"/>
              <a:buAutoNum type="arabicPeriod"/>
            </a:pPr>
            <a:r>
              <a:rPr lang="en-US" dirty="0"/>
              <a:t> They are not a hundred percent reliable; the data needs to be validated by full scale tests in real conditions</a:t>
            </a:r>
            <a:r>
              <a:rPr lang="en-US" dirty="0" smtClean="0"/>
              <a:t>.</a:t>
            </a:r>
          </a:p>
          <a:p>
            <a:pPr marL="457200" indent="-457200">
              <a:buFont typeface="+mj-lt"/>
              <a:buAutoNum type="arabicPeriod"/>
            </a:pPr>
            <a:endParaRPr lang="en-US" dirty="0"/>
          </a:p>
          <a:p>
            <a:pPr marL="457200" indent="-457200">
              <a:buFont typeface="+mj-lt"/>
              <a:buAutoNum type="arabicPeriod"/>
            </a:pPr>
            <a:r>
              <a:rPr lang="en-US" dirty="0"/>
              <a:t> Changeable weather makes it difficult to do back-to-back testing </a:t>
            </a:r>
            <a:br>
              <a:rPr lang="en-US" dirty="0"/>
            </a:br>
            <a:endParaRPr lang="fr-FR" dirty="0"/>
          </a:p>
        </p:txBody>
      </p:sp>
    </p:spTree>
    <p:extLst>
      <p:ext uri="{BB962C8B-B14F-4D97-AF65-F5344CB8AC3E}">
        <p14:creationId xmlns:p14="http://schemas.microsoft.com/office/powerpoint/2010/main" val="4005991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5"/>
          <a:srcRect/>
          <a:stretch>
            <a:fillRect/>
          </a:stretch>
        </p:blipFill>
        <p:spPr bwMode="auto">
          <a:xfrm>
            <a:off x="395535" y="1196752"/>
            <a:ext cx="7992889" cy="5040560"/>
          </a:xfrm>
          <a:prstGeom prst="rect">
            <a:avLst/>
          </a:prstGeom>
          <a:noFill/>
          <a:ln w="9525">
            <a:noFill/>
            <a:miter lim="800000"/>
            <a:headEnd/>
            <a:tailEnd/>
          </a:ln>
          <a:effectLst/>
        </p:spPr>
      </p:pic>
      <p:pic>
        <p:nvPicPr>
          <p:cNvPr id="11" name="23 9_1.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358082" y="1071546"/>
            <a:ext cx="836617" cy="836617"/>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8176" fill="hold"/>
                                        <p:tgtEl>
                                          <p:spTgt spid="11"/>
                                        </p:tgtEl>
                                      </p:cBhvr>
                                    </p:cmd>
                                  </p:childTnLst>
                                </p:cTn>
                              </p:par>
                            </p:childTnLst>
                          </p:cTn>
                        </p:par>
                      </p:childTnLst>
                    </p:cTn>
                  </p:par>
                </p:childTnLst>
              </p:cTn>
              <p:nextCondLst>
                <p:cond evt="onClick" delay="0">
                  <p:tgtEl>
                    <p:spTgt spid="11"/>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1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5"/>
          <a:srcRect/>
          <a:stretch>
            <a:fillRect/>
          </a:stretch>
        </p:blipFill>
        <p:spPr bwMode="auto">
          <a:xfrm>
            <a:off x="190876" y="1158499"/>
            <a:ext cx="8953123" cy="4968552"/>
          </a:xfrm>
          <a:prstGeom prst="rect">
            <a:avLst/>
          </a:prstGeom>
          <a:noFill/>
          <a:ln w="9525">
            <a:noFill/>
            <a:miter lim="800000"/>
            <a:headEnd/>
            <a:tailEnd/>
          </a:ln>
          <a:effectLst/>
        </p:spPr>
      </p:pic>
      <p:sp>
        <p:nvSpPr>
          <p:cNvPr id="4" name="Rectangle 3"/>
          <p:cNvSpPr/>
          <p:nvPr/>
        </p:nvSpPr>
        <p:spPr>
          <a:xfrm>
            <a:off x="7143768" y="3429000"/>
            <a:ext cx="1428760" cy="461665"/>
          </a:xfrm>
          <a:prstGeom prst="rect">
            <a:avLst/>
          </a:prstGeom>
        </p:spPr>
        <p:txBody>
          <a:bodyPr wrap="square">
            <a:spAutoFit/>
          </a:bodyPr>
          <a:lstStyle/>
          <a:p>
            <a:r>
              <a:rPr lang="en-US" sz="2400" b="1" dirty="0">
                <a:solidFill>
                  <a:srgbClr val="FF0000"/>
                </a:solidFill>
              </a:rPr>
              <a:t>mock-up </a:t>
            </a:r>
            <a:endParaRPr lang="fr-FR" sz="2400" b="1" dirty="0">
              <a:solidFill>
                <a:srgbClr val="FF0000"/>
              </a:solidFill>
            </a:endParaRPr>
          </a:p>
        </p:txBody>
      </p:sp>
      <p:sp>
        <p:nvSpPr>
          <p:cNvPr id="5" name="Rectangle 4"/>
          <p:cNvSpPr/>
          <p:nvPr/>
        </p:nvSpPr>
        <p:spPr>
          <a:xfrm>
            <a:off x="6429388" y="3929066"/>
            <a:ext cx="1428760" cy="461665"/>
          </a:xfrm>
          <a:prstGeom prst="rect">
            <a:avLst/>
          </a:prstGeom>
        </p:spPr>
        <p:txBody>
          <a:bodyPr wrap="square">
            <a:spAutoFit/>
          </a:bodyPr>
          <a:lstStyle/>
          <a:p>
            <a:r>
              <a:rPr lang="en-US" sz="2400" b="1" dirty="0">
                <a:solidFill>
                  <a:srgbClr val="FF0000"/>
                </a:solidFill>
              </a:rPr>
              <a:t>validate</a:t>
            </a:r>
            <a:endParaRPr lang="fr-FR" sz="2400" b="1" dirty="0">
              <a:solidFill>
                <a:srgbClr val="FF0000"/>
              </a:solidFill>
            </a:endParaRPr>
          </a:p>
        </p:txBody>
      </p:sp>
      <p:sp>
        <p:nvSpPr>
          <p:cNvPr id="6" name="Rectangle 5"/>
          <p:cNvSpPr/>
          <p:nvPr/>
        </p:nvSpPr>
        <p:spPr>
          <a:xfrm>
            <a:off x="1403648" y="4497588"/>
            <a:ext cx="1261051" cy="461665"/>
          </a:xfrm>
          <a:prstGeom prst="rect">
            <a:avLst/>
          </a:prstGeom>
        </p:spPr>
        <p:txBody>
          <a:bodyPr wrap="none">
            <a:spAutoFit/>
          </a:bodyPr>
          <a:lstStyle/>
          <a:p>
            <a:r>
              <a:rPr lang="en-US" sz="2400" b="1" dirty="0">
                <a:solidFill>
                  <a:srgbClr val="FF0000"/>
                </a:solidFill>
              </a:rPr>
              <a:t>acid test</a:t>
            </a:r>
            <a:endParaRPr lang="fr-FR" sz="2400" b="1" dirty="0">
              <a:solidFill>
                <a:srgbClr val="FF0000"/>
              </a:solidFill>
            </a:endParaRPr>
          </a:p>
        </p:txBody>
      </p:sp>
      <p:sp>
        <p:nvSpPr>
          <p:cNvPr id="7" name="Rectangle 6"/>
          <p:cNvSpPr/>
          <p:nvPr/>
        </p:nvSpPr>
        <p:spPr>
          <a:xfrm>
            <a:off x="5860982" y="4728420"/>
            <a:ext cx="2333717" cy="461665"/>
          </a:xfrm>
          <a:prstGeom prst="rect">
            <a:avLst/>
          </a:prstGeom>
        </p:spPr>
        <p:txBody>
          <a:bodyPr wrap="square">
            <a:spAutoFit/>
          </a:bodyPr>
          <a:lstStyle/>
          <a:p>
            <a:r>
              <a:rPr lang="en-US" sz="2400" b="1" dirty="0">
                <a:solidFill>
                  <a:srgbClr val="FF0000"/>
                </a:solidFill>
              </a:rPr>
              <a:t>tried-and-tested</a:t>
            </a:r>
            <a:endParaRPr lang="fr-FR" sz="2400" b="1" dirty="0">
              <a:solidFill>
                <a:srgbClr val="FF0000"/>
              </a:solidFill>
            </a:endParaRPr>
          </a:p>
        </p:txBody>
      </p:sp>
      <p:sp>
        <p:nvSpPr>
          <p:cNvPr id="8" name="Rectangle 7"/>
          <p:cNvSpPr/>
          <p:nvPr/>
        </p:nvSpPr>
        <p:spPr>
          <a:xfrm>
            <a:off x="2214546" y="5382538"/>
            <a:ext cx="1357322" cy="461665"/>
          </a:xfrm>
          <a:prstGeom prst="rect">
            <a:avLst/>
          </a:prstGeom>
        </p:spPr>
        <p:txBody>
          <a:bodyPr wrap="square">
            <a:spAutoFit/>
          </a:bodyPr>
          <a:lstStyle/>
          <a:p>
            <a:r>
              <a:rPr lang="en-US" sz="2400" b="1" dirty="0">
                <a:solidFill>
                  <a:srgbClr val="FF0000"/>
                </a:solidFill>
              </a:rPr>
              <a:t>trial run</a:t>
            </a:r>
            <a:endParaRPr lang="fr-FR" sz="2400" b="1" dirty="0">
              <a:solidFill>
                <a:srgbClr val="FF0000"/>
              </a:solidFill>
            </a:endParaRPr>
          </a:p>
        </p:txBody>
      </p:sp>
      <p:sp>
        <p:nvSpPr>
          <p:cNvPr id="9" name="Rectangle 8"/>
          <p:cNvSpPr/>
          <p:nvPr/>
        </p:nvSpPr>
        <p:spPr>
          <a:xfrm>
            <a:off x="4924445" y="5381916"/>
            <a:ext cx="2851945" cy="461665"/>
          </a:xfrm>
          <a:prstGeom prst="rect">
            <a:avLst/>
          </a:prstGeom>
        </p:spPr>
        <p:txBody>
          <a:bodyPr wrap="square">
            <a:spAutoFit/>
          </a:bodyPr>
          <a:lstStyle/>
          <a:p>
            <a:r>
              <a:rPr lang="en-US" sz="2400" b="1" dirty="0">
                <a:solidFill>
                  <a:srgbClr val="FF0000"/>
                </a:solidFill>
              </a:rPr>
              <a:t>back-to-back testing</a:t>
            </a:r>
            <a:endParaRPr lang="fr-FR" sz="2400" b="1" dirty="0">
              <a:solidFill>
                <a:srgbClr val="FF0000"/>
              </a:solidFill>
            </a:endParaRPr>
          </a:p>
        </p:txBody>
      </p:sp>
      <p:sp>
        <p:nvSpPr>
          <p:cNvPr id="10" name="Rectangle 9"/>
          <p:cNvSpPr/>
          <p:nvPr/>
        </p:nvSpPr>
        <p:spPr>
          <a:xfrm>
            <a:off x="7515028" y="5929330"/>
            <a:ext cx="1628972" cy="461665"/>
          </a:xfrm>
          <a:prstGeom prst="rect">
            <a:avLst/>
          </a:prstGeom>
        </p:spPr>
        <p:txBody>
          <a:bodyPr wrap="none">
            <a:spAutoFit/>
          </a:bodyPr>
          <a:lstStyle/>
          <a:p>
            <a:r>
              <a:rPr lang="en-US" sz="2400" b="1" dirty="0">
                <a:solidFill>
                  <a:srgbClr val="FF0000"/>
                </a:solidFill>
              </a:rPr>
              <a:t>in the field</a:t>
            </a:r>
            <a:r>
              <a:rPr lang="en-US" sz="2400" b="1" dirty="0" smtClean="0">
                <a:solidFill>
                  <a:srgbClr val="FF0000"/>
                </a:solidFill>
              </a:rPr>
              <a:t> </a:t>
            </a:r>
            <a:endParaRPr lang="fr-FR" sz="2400" b="1" dirty="0">
              <a:solidFill>
                <a:srgbClr val="FF0000"/>
              </a:solidFill>
            </a:endParaRPr>
          </a:p>
        </p:txBody>
      </p:sp>
      <p:pic>
        <p:nvPicPr>
          <p:cNvPr id="11" name="23 9_1.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358082" y="1071546"/>
            <a:ext cx="836617" cy="836617"/>
          </a:xfrm>
          <a:prstGeom prst="rect">
            <a:avLst/>
          </a:prstGeom>
        </p:spPr>
      </p:pic>
    </p:spTree>
    <p:extLst>
      <p:ext uri="{BB962C8B-B14F-4D97-AF65-F5344CB8AC3E}">
        <p14:creationId xmlns:p14="http://schemas.microsoft.com/office/powerpoint/2010/main" val="3230418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45" restart="whenNotActive" fill="hold" evtFilter="cancelBubble" nodeType="interactiveSeq">
                <p:stCondLst>
                  <p:cond evt="onClick" delay="0">
                    <p:tgtEl>
                      <p:spTgt spid="11"/>
                    </p:tgtEl>
                  </p:cond>
                </p:stCondLst>
                <p:endSync evt="end" delay="0">
                  <p:rtn val="all"/>
                </p:endSync>
                <p:childTnLst>
                  <p:par>
                    <p:cTn id="46" fill="hold">
                      <p:stCondLst>
                        <p:cond delay="0"/>
                      </p:stCondLst>
                      <p:childTnLst>
                        <p:par>
                          <p:cTn id="47" fill="hold">
                            <p:stCondLst>
                              <p:cond delay="0"/>
                            </p:stCondLst>
                            <p:childTnLst>
                              <p:par>
                                <p:cTn id="48" presetID="1" presetClass="mediacall" presetSubtype="0" fill="hold" nodeType="clickEffect">
                                  <p:stCondLst>
                                    <p:cond delay="0"/>
                                  </p:stCondLst>
                                  <p:childTnLst>
                                    <p:cmd type="call" cmd="playFrom(0.0)">
                                      <p:cBhvr>
                                        <p:cTn id="49" dur="118176" fill="hold"/>
                                        <p:tgtEl>
                                          <p:spTgt spid="11"/>
                                        </p:tgtEl>
                                      </p:cBhvr>
                                    </p:cmd>
                                  </p:childTnLst>
                                </p:cTn>
                              </p:par>
                            </p:childTnLst>
                          </p:cTn>
                        </p:par>
                      </p:childTnLst>
                    </p:cTn>
                  </p:par>
                </p:childTnLst>
              </p:cTn>
              <p:nextCondLst>
                <p:cond evt="onClick" delay="0">
                  <p:tgtEl>
                    <p:spTgt spid="11"/>
                  </p:tgtEl>
                </p:cond>
              </p:nextCondLst>
            </p:seq>
            <p:audio>
              <p:cMediaNode>
                <p:cTn id="50" fill="hold" display="0">
                  <p:stCondLst>
                    <p:cond delay="indefinite"/>
                  </p:stCondLst>
                  <p:endCondLst>
                    <p:cond evt="onNext" delay="0">
                      <p:tgtEl>
                        <p:sldTgt/>
                      </p:tgtEl>
                    </p:cond>
                    <p:cond evt="onPrev" delay="0">
                      <p:tgtEl>
                        <p:sldTgt/>
                      </p:tgtEl>
                    </p:cond>
                    <p:cond evt="onStopAudio" delay="0">
                      <p:tgtEl>
                        <p:sldTgt/>
                      </p:tgtEl>
                    </p:cond>
                  </p:endCondLst>
                </p:cTn>
                <p:tgtEl>
                  <p:spTgt spid="11"/>
                </p:tgtEl>
              </p:cMediaNode>
            </p:audio>
          </p:childTnLst>
        </p:cTn>
      </p:par>
    </p:tnLst>
    <p:bldLst>
      <p:bldP spid="4" grpId="0"/>
      <p:bldP spid="5" grpId="0"/>
      <p:bldP spid="6" grpId="0"/>
      <p:bldP spid="7" grpId="0"/>
      <p:bldP spid="8" grpId="0"/>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a:srcRect/>
          <a:stretch>
            <a:fillRect/>
          </a:stretch>
        </p:blipFill>
        <p:spPr bwMode="auto">
          <a:xfrm>
            <a:off x="755576" y="1628800"/>
            <a:ext cx="7136158" cy="4388486"/>
          </a:xfrm>
          <a:prstGeom prst="rect">
            <a:avLst/>
          </a:prstGeom>
          <a:noFill/>
          <a:ln w="9525">
            <a:noFill/>
            <a:miter lim="800000"/>
            <a:headEnd/>
            <a:tailEnd/>
          </a:ln>
          <a:effectLst/>
        </p:spPr>
      </p:pic>
      <p:sp>
        <p:nvSpPr>
          <p:cNvPr id="7" name="Rectangle 6"/>
          <p:cNvSpPr/>
          <p:nvPr/>
        </p:nvSpPr>
        <p:spPr>
          <a:xfrm>
            <a:off x="6858016" y="4071942"/>
            <a:ext cx="184731" cy="461665"/>
          </a:xfrm>
          <a:prstGeom prst="rect">
            <a:avLst/>
          </a:prstGeom>
        </p:spPr>
        <p:txBody>
          <a:bodyPr wrap="none">
            <a:spAutoFit/>
          </a:bodyPr>
          <a:lstStyle/>
          <a:p>
            <a:endParaRPr lang="fr-FR"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a:srcRect/>
          <a:stretch>
            <a:fillRect/>
          </a:stretch>
        </p:blipFill>
        <p:spPr bwMode="auto">
          <a:xfrm>
            <a:off x="179513" y="93159"/>
            <a:ext cx="9073008" cy="6120680"/>
          </a:xfrm>
          <a:prstGeom prst="rect">
            <a:avLst/>
          </a:prstGeom>
          <a:noFill/>
          <a:ln w="9525">
            <a:noFill/>
            <a:miter lim="800000"/>
            <a:headEnd/>
            <a:tailEnd/>
          </a:ln>
          <a:effectLst/>
        </p:spPr>
      </p:pic>
      <p:sp>
        <p:nvSpPr>
          <p:cNvPr id="3" name="Rectangle 2"/>
          <p:cNvSpPr/>
          <p:nvPr/>
        </p:nvSpPr>
        <p:spPr>
          <a:xfrm>
            <a:off x="5857884" y="2357430"/>
            <a:ext cx="2226379" cy="461665"/>
          </a:xfrm>
          <a:prstGeom prst="rect">
            <a:avLst/>
          </a:prstGeom>
        </p:spPr>
        <p:txBody>
          <a:bodyPr wrap="none">
            <a:spAutoFit/>
          </a:bodyPr>
          <a:lstStyle/>
          <a:p>
            <a:r>
              <a:rPr lang="en-US" sz="2400" dirty="0">
                <a:solidFill>
                  <a:srgbClr val="FF0000"/>
                </a:solidFill>
              </a:rPr>
              <a:t>tried-and-tested</a:t>
            </a:r>
            <a:endParaRPr lang="fr-FR" sz="2400" dirty="0">
              <a:solidFill>
                <a:srgbClr val="FF0000"/>
              </a:solidFill>
            </a:endParaRPr>
          </a:p>
        </p:txBody>
      </p:sp>
      <p:sp>
        <p:nvSpPr>
          <p:cNvPr id="4" name="Rectangle 3"/>
          <p:cNvSpPr/>
          <p:nvPr/>
        </p:nvSpPr>
        <p:spPr>
          <a:xfrm>
            <a:off x="4067944" y="2953444"/>
            <a:ext cx="1303562" cy="400110"/>
          </a:xfrm>
          <a:prstGeom prst="rect">
            <a:avLst/>
          </a:prstGeom>
        </p:spPr>
        <p:txBody>
          <a:bodyPr wrap="none">
            <a:spAutoFit/>
          </a:bodyPr>
          <a:lstStyle/>
          <a:p>
            <a:r>
              <a:rPr lang="en-US" sz="2000" dirty="0">
                <a:solidFill>
                  <a:srgbClr val="FF0000"/>
                </a:solidFill>
              </a:rPr>
              <a:t>in the </a:t>
            </a:r>
            <a:r>
              <a:rPr lang="en-US" sz="2000" dirty="0" smtClean="0">
                <a:solidFill>
                  <a:srgbClr val="FF0000"/>
                </a:solidFill>
              </a:rPr>
              <a:t>field</a:t>
            </a:r>
            <a:endParaRPr lang="fr-FR" sz="2000" dirty="0">
              <a:solidFill>
                <a:srgbClr val="FF0000"/>
              </a:solidFill>
            </a:endParaRPr>
          </a:p>
        </p:txBody>
      </p:sp>
      <p:sp>
        <p:nvSpPr>
          <p:cNvPr id="6" name="Rectangle 5"/>
          <p:cNvSpPr/>
          <p:nvPr/>
        </p:nvSpPr>
        <p:spPr>
          <a:xfrm>
            <a:off x="7215206" y="3571876"/>
            <a:ext cx="1053494" cy="461665"/>
          </a:xfrm>
          <a:prstGeom prst="rect">
            <a:avLst/>
          </a:prstGeom>
        </p:spPr>
        <p:txBody>
          <a:bodyPr wrap="none">
            <a:spAutoFit/>
          </a:bodyPr>
          <a:lstStyle/>
          <a:p>
            <a:r>
              <a:rPr lang="en-US" sz="2400" dirty="0">
                <a:solidFill>
                  <a:srgbClr val="FF0000"/>
                </a:solidFill>
              </a:rPr>
              <a:t> virtual</a:t>
            </a:r>
            <a:endParaRPr lang="fr-FR" sz="2400" dirty="0">
              <a:solidFill>
                <a:srgbClr val="FF0000"/>
              </a:solidFill>
            </a:endParaRPr>
          </a:p>
        </p:txBody>
      </p:sp>
      <p:sp>
        <p:nvSpPr>
          <p:cNvPr id="7" name="Rectangle 6"/>
          <p:cNvSpPr/>
          <p:nvPr/>
        </p:nvSpPr>
        <p:spPr>
          <a:xfrm>
            <a:off x="6858016" y="4071942"/>
            <a:ext cx="1792094" cy="461665"/>
          </a:xfrm>
          <a:prstGeom prst="rect">
            <a:avLst/>
          </a:prstGeom>
        </p:spPr>
        <p:txBody>
          <a:bodyPr wrap="none">
            <a:spAutoFit/>
          </a:bodyPr>
          <a:lstStyle/>
          <a:p>
            <a:r>
              <a:rPr lang="en-US" sz="2400" dirty="0">
                <a:solidFill>
                  <a:srgbClr val="FF0000"/>
                </a:solidFill>
              </a:rPr>
              <a:t>the acid test</a:t>
            </a:r>
            <a:r>
              <a:rPr lang="en-US" sz="2400" dirty="0" smtClean="0">
                <a:solidFill>
                  <a:srgbClr val="FF0000"/>
                </a:solidFill>
              </a:rPr>
              <a:t> </a:t>
            </a:r>
            <a:endParaRPr lang="fr-FR" sz="2400" dirty="0">
              <a:solidFill>
                <a:srgbClr val="FF0000"/>
              </a:solidFill>
            </a:endParaRPr>
          </a:p>
        </p:txBody>
      </p:sp>
      <p:sp>
        <p:nvSpPr>
          <p:cNvPr id="8" name="Rectangle 7"/>
          <p:cNvSpPr/>
          <p:nvPr/>
        </p:nvSpPr>
        <p:spPr>
          <a:xfrm>
            <a:off x="6433193" y="4643446"/>
            <a:ext cx="2710807" cy="461665"/>
          </a:xfrm>
          <a:prstGeom prst="rect">
            <a:avLst/>
          </a:prstGeom>
        </p:spPr>
        <p:txBody>
          <a:bodyPr wrap="none">
            <a:spAutoFit/>
          </a:bodyPr>
          <a:lstStyle/>
          <a:p>
            <a:r>
              <a:rPr lang="en-US" sz="2400" dirty="0">
                <a:solidFill>
                  <a:srgbClr val="FF0000"/>
                </a:solidFill>
              </a:rPr>
              <a:t>back-to-back testing</a:t>
            </a:r>
            <a:endParaRPr lang="fr-FR" sz="2400" dirty="0">
              <a:solidFill>
                <a:srgbClr val="FF0000"/>
              </a:solidFill>
            </a:endParaRPr>
          </a:p>
        </p:txBody>
      </p:sp>
      <p:sp>
        <p:nvSpPr>
          <p:cNvPr id="9" name="Rectangle 8"/>
          <p:cNvSpPr/>
          <p:nvPr/>
        </p:nvSpPr>
        <p:spPr>
          <a:xfrm>
            <a:off x="6576979" y="5267653"/>
            <a:ext cx="1236749" cy="461665"/>
          </a:xfrm>
          <a:prstGeom prst="rect">
            <a:avLst/>
          </a:prstGeom>
        </p:spPr>
        <p:txBody>
          <a:bodyPr wrap="none">
            <a:spAutoFit/>
          </a:bodyPr>
          <a:lstStyle/>
          <a:p>
            <a:r>
              <a:rPr lang="en-US" sz="2400" dirty="0">
                <a:solidFill>
                  <a:srgbClr val="FF0000"/>
                </a:solidFill>
              </a:rPr>
              <a:t>validate </a:t>
            </a:r>
            <a:endParaRPr lang="fr-FR" sz="2400" dirty="0">
              <a:solidFill>
                <a:srgbClr val="FF0000"/>
              </a:solidFill>
            </a:endParaRPr>
          </a:p>
        </p:txBody>
      </p:sp>
      <p:sp>
        <p:nvSpPr>
          <p:cNvPr id="10" name="Rectangle 9"/>
          <p:cNvSpPr/>
          <p:nvPr/>
        </p:nvSpPr>
        <p:spPr>
          <a:xfrm>
            <a:off x="7891734" y="5786454"/>
            <a:ext cx="1252266" cy="461665"/>
          </a:xfrm>
          <a:prstGeom prst="rect">
            <a:avLst/>
          </a:prstGeom>
        </p:spPr>
        <p:txBody>
          <a:bodyPr wrap="none">
            <a:spAutoFit/>
          </a:bodyPr>
          <a:lstStyle/>
          <a:p>
            <a:r>
              <a:rPr lang="en-US" sz="2400" dirty="0">
                <a:solidFill>
                  <a:srgbClr val="FF0000"/>
                </a:solidFill>
              </a:rPr>
              <a:t>trial run </a:t>
            </a:r>
            <a:endParaRPr lang="fr-FR" sz="2400" dirty="0">
              <a:solidFill>
                <a:srgbClr val="FF0000"/>
              </a:solidFill>
            </a:endParaRPr>
          </a:p>
        </p:txBody>
      </p:sp>
    </p:spTree>
    <p:extLst>
      <p:ext uri="{BB962C8B-B14F-4D97-AF65-F5344CB8AC3E}">
        <p14:creationId xmlns:p14="http://schemas.microsoft.com/office/powerpoint/2010/main" val="368882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P spid="8" grpId="0"/>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3"/>
          <a:srcRect/>
          <a:stretch>
            <a:fillRect/>
          </a:stretch>
        </p:blipFill>
        <p:spPr bwMode="auto">
          <a:xfrm>
            <a:off x="0" y="12576"/>
            <a:ext cx="9144000" cy="58052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3"/>
          <a:srcRect/>
          <a:stretch>
            <a:fillRect/>
          </a:stretch>
        </p:blipFill>
        <p:spPr bwMode="auto">
          <a:xfrm>
            <a:off x="0" y="0"/>
            <a:ext cx="9144000" cy="6857999"/>
          </a:xfrm>
          <a:prstGeom prst="rect">
            <a:avLst/>
          </a:prstGeom>
          <a:noFill/>
          <a:ln w="9525">
            <a:noFill/>
            <a:miter lim="800000"/>
            <a:headEnd/>
            <a:tailEnd/>
          </a:ln>
          <a:effectLst/>
        </p:spPr>
      </p:pic>
      <p:pic>
        <p:nvPicPr>
          <p:cNvPr id="22531" name="Picture 3"/>
          <p:cNvPicPr>
            <a:picLocks noChangeAspect="1" noChangeArrowheads="1"/>
          </p:cNvPicPr>
          <p:nvPr/>
        </p:nvPicPr>
        <p:blipFill>
          <a:blip r:embed="rId4"/>
          <a:srcRect/>
          <a:stretch>
            <a:fillRect/>
          </a:stretch>
        </p:blipFill>
        <p:spPr bwMode="auto">
          <a:xfrm>
            <a:off x="571472" y="1142984"/>
            <a:ext cx="6813550" cy="541339"/>
          </a:xfrm>
          <a:prstGeom prst="rect">
            <a:avLst/>
          </a:prstGeom>
          <a:noFill/>
          <a:ln w="9525">
            <a:noFill/>
            <a:miter lim="800000"/>
            <a:headEnd/>
            <a:tailEnd/>
          </a:ln>
          <a:effectLst/>
        </p:spPr>
      </p:pic>
      <p:pic>
        <p:nvPicPr>
          <p:cNvPr id="22532" name="Picture 4"/>
          <p:cNvPicPr>
            <a:picLocks noChangeAspect="1" noChangeArrowheads="1"/>
          </p:cNvPicPr>
          <p:nvPr/>
        </p:nvPicPr>
        <p:blipFill>
          <a:blip r:embed="rId5"/>
          <a:srcRect/>
          <a:stretch>
            <a:fillRect/>
          </a:stretch>
        </p:blipFill>
        <p:spPr bwMode="auto">
          <a:xfrm>
            <a:off x="571472" y="2285992"/>
            <a:ext cx="7500990" cy="524900"/>
          </a:xfrm>
          <a:prstGeom prst="rect">
            <a:avLst/>
          </a:prstGeom>
          <a:noFill/>
          <a:ln w="9525">
            <a:noFill/>
            <a:miter lim="800000"/>
            <a:headEnd/>
            <a:tailEnd/>
          </a:ln>
          <a:effectLst/>
        </p:spPr>
      </p:pic>
      <p:pic>
        <p:nvPicPr>
          <p:cNvPr id="22533" name="Picture 5"/>
          <p:cNvPicPr>
            <a:picLocks noChangeAspect="1" noChangeArrowheads="1"/>
          </p:cNvPicPr>
          <p:nvPr/>
        </p:nvPicPr>
        <p:blipFill>
          <a:blip r:embed="rId6"/>
          <a:srcRect/>
          <a:stretch>
            <a:fillRect/>
          </a:stretch>
        </p:blipFill>
        <p:spPr bwMode="auto">
          <a:xfrm>
            <a:off x="500034" y="3429000"/>
            <a:ext cx="8117940" cy="592140"/>
          </a:xfrm>
          <a:prstGeom prst="rect">
            <a:avLst/>
          </a:prstGeom>
          <a:noFill/>
          <a:ln w="9525">
            <a:noFill/>
            <a:miter lim="800000"/>
            <a:headEnd/>
            <a:tailEnd/>
          </a:ln>
          <a:effectLst/>
        </p:spPr>
      </p:pic>
      <p:pic>
        <p:nvPicPr>
          <p:cNvPr id="22534" name="Picture 6"/>
          <p:cNvPicPr>
            <a:picLocks noChangeAspect="1" noChangeArrowheads="1"/>
          </p:cNvPicPr>
          <p:nvPr/>
        </p:nvPicPr>
        <p:blipFill>
          <a:blip r:embed="rId7"/>
          <a:srcRect/>
          <a:stretch>
            <a:fillRect/>
          </a:stretch>
        </p:blipFill>
        <p:spPr bwMode="auto">
          <a:xfrm>
            <a:off x="428596" y="4572008"/>
            <a:ext cx="6929486" cy="549277"/>
          </a:xfrm>
          <a:prstGeom prst="rect">
            <a:avLst/>
          </a:prstGeom>
          <a:noFill/>
          <a:ln w="9525">
            <a:noFill/>
            <a:miter lim="800000"/>
            <a:headEnd/>
            <a:tailEnd/>
          </a:ln>
          <a:effectLst/>
        </p:spPr>
      </p:pic>
      <p:pic>
        <p:nvPicPr>
          <p:cNvPr id="22535" name="Picture 7"/>
          <p:cNvPicPr>
            <a:picLocks noChangeAspect="1" noChangeArrowheads="1"/>
          </p:cNvPicPr>
          <p:nvPr/>
        </p:nvPicPr>
        <p:blipFill>
          <a:blip r:embed="rId8"/>
          <a:srcRect/>
          <a:stretch>
            <a:fillRect/>
          </a:stretch>
        </p:blipFill>
        <p:spPr bwMode="auto">
          <a:xfrm>
            <a:off x="714348" y="5715016"/>
            <a:ext cx="5572164" cy="357190"/>
          </a:xfrm>
          <a:prstGeom prst="rect">
            <a:avLst/>
          </a:prstGeom>
          <a:noFill/>
          <a:ln w="9525">
            <a:noFill/>
            <a:miter lim="800000"/>
            <a:headEnd/>
            <a:tailEnd/>
          </a:ln>
          <a:effectLst/>
        </p:spPr>
      </p:pic>
    </p:spTree>
    <p:extLst>
      <p:ext uri="{BB962C8B-B14F-4D97-AF65-F5344CB8AC3E}">
        <p14:creationId xmlns:p14="http://schemas.microsoft.com/office/powerpoint/2010/main" val="274378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2531"/>
                                        </p:tgtEl>
                                        <p:attrNameLst>
                                          <p:attrName>style.visibility</p:attrName>
                                        </p:attrNameLst>
                                      </p:cBhvr>
                                      <p:to>
                                        <p:strVal val="visible"/>
                                      </p:to>
                                    </p:set>
                                    <p:animEffect transition="in" filter="checkerboard(across)">
                                      <p:cBhvr>
                                        <p:cTn id="7" dur="500"/>
                                        <p:tgtEl>
                                          <p:spTgt spid="22531"/>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2532"/>
                                        </p:tgtEl>
                                        <p:attrNameLst>
                                          <p:attrName>style.visibility</p:attrName>
                                        </p:attrNameLst>
                                      </p:cBhvr>
                                      <p:to>
                                        <p:strVal val="visible"/>
                                      </p:to>
                                    </p:set>
                                    <p:animEffect transition="in" filter="checkerboard(across)">
                                      <p:cBhvr>
                                        <p:cTn id="12" dur="500"/>
                                        <p:tgtEl>
                                          <p:spTgt spid="2253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2533"/>
                                        </p:tgtEl>
                                        <p:attrNameLst>
                                          <p:attrName>style.visibility</p:attrName>
                                        </p:attrNameLst>
                                      </p:cBhvr>
                                      <p:to>
                                        <p:strVal val="visible"/>
                                      </p:to>
                                    </p:set>
                                    <p:anim calcmode="lin" valueType="num">
                                      <p:cBhvr additive="base">
                                        <p:cTn id="17" dur="500" fill="hold"/>
                                        <p:tgtEl>
                                          <p:spTgt spid="22533"/>
                                        </p:tgtEl>
                                        <p:attrNameLst>
                                          <p:attrName>ppt_x</p:attrName>
                                        </p:attrNameLst>
                                      </p:cBhvr>
                                      <p:tavLst>
                                        <p:tav tm="0">
                                          <p:val>
                                            <p:strVal val="#ppt_x"/>
                                          </p:val>
                                        </p:tav>
                                        <p:tav tm="100000">
                                          <p:val>
                                            <p:strVal val="#ppt_x"/>
                                          </p:val>
                                        </p:tav>
                                      </p:tavLst>
                                    </p:anim>
                                    <p:anim calcmode="lin" valueType="num">
                                      <p:cBhvr additive="base">
                                        <p:cTn id="18" dur="500" fill="hold"/>
                                        <p:tgtEl>
                                          <p:spTgt spid="2253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2534"/>
                                        </p:tgtEl>
                                        <p:attrNameLst>
                                          <p:attrName>style.visibility</p:attrName>
                                        </p:attrNameLst>
                                      </p:cBhvr>
                                      <p:to>
                                        <p:strVal val="visible"/>
                                      </p:to>
                                    </p:set>
                                    <p:anim calcmode="lin" valueType="num">
                                      <p:cBhvr additive="base">
                                        <p:cTn id="23" dur="500" fill="hold"/>
                                        <p:tgtEl>
                                          <p:spTgt spid="22534"/>
                                        </p:tgtEl>
                                        <p:attrNameLst>
                                          <p:attrName>ppt_x</p:attrName>
                                        </p:attrNameLst>
                                      </p:cBhvr>
                                      <p:tavLst>
                                        <p:tav tm="0">
                                          <p:val>
                                            <p:strVal val="#ppt_x"/>
                                          </p:val>
                                        </p:tav>
                                        <p:tav tm="100000">
                                          <p:val>
                                            <p:strVal val="#ppt_x"/>
                                          </p:val>
                                        </p:tav>
                                      </p:tavLst>
                                    </p:anim>
                                    <p:anim calcmode="lin" valueType="num">
                                      <p:cBhvr additive="base">
                                        <p:cTn id="24" dur="500" fill="hold"/>
                                        <p:tgtEl>
                                          <p:spTgt spid="2253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2535"/>
                                        </p:tgtEl>
                                        <p:attrNameLst>
                                          <p:attrName>style.visibility</p:attrName>
                                        </p:attrNameLst>
                                      </p:cBhvr>
                                      <p:to>
                                        <p:strVal val="visible"/>
                                      </p:to>
                                    </p:set>
                                    <p:anim calcmode="lin" valueType="num">
                                      <p:cBhvr additive="base">
                                        <p:cTn id="29" dur="500" fill="hold"/>
                                        <p:tgtEl>
                                          <p:spTgt spid="22535"/>
                                        </p:tgtEl>
                                        <p:attrNameLst>
                                          <p:attrName>ppt_x</p:attrName>
                                        </p:attrNameLst>
                                      </p:cBhvr>
                                      <p:tavLst>
                                        <p:tav tm="0">
                                          <p:val>
                                            <p:strVal val="#ppt_x"/>
                                          </p:val>
                                        </p:tav>
                                        <p:tav tm="100000">
                                          <p:val>
                                            <p:strVal val="#ppt_x"/>
                                          </p:val>
                                        </p:tav>
                                      </p:tavLst>
                                    </p:anim>
                                    <p:anim calcmode="lin" valueType="num">
                                      <p:cBhvr additive="base">
                                        <p:cTn id="30" dur="500" fill="hold"/>
                                        <p:tgtEl>
                                          <p:spTgt spid="225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srcRect/>
          <a:stretch>
            <a:fillRect/>
          </a:stretch>
        </p:blipFill>
        <p:spPr bwMode="auto">
          <a:xfrm>
            <a:off x="0" y="0"/>
            <a:ext cx="9143999"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7543" y="476672"/>
            <a:ext cx="8595947" cy="5016758"/>
          </a:xfrm>
          <a:prstGeom prst="rect">
            <a:avLst/>
          </a:prstGeom>
        </p:spPr>
        <p:txBody>
          <a:bodyPr wrap="square">
            <a:spAutoFit/>
          </a:bodyPr>
          <a:lstStyle/>
          <a:p>
            <a:r>
              <a:rPr lang="en-US" sz="2800" dirty="0" smtClean="0"/>
              <a:t>This section focuses on technical experimentation and </a:t>
            </a:r>
            <a:r>
              <a:rPr lang="en-US" sz="2800" dirty="0"/>
              <a:t>development </a:t>
            </a:r>
            <a:r>
              <a:rPr lang="en-US" sz="2800" dirty="0" smtClean="0"/>
              <a:t>of </a:t>
            </a:r>
            <a:r>
              <a:rPr lang="en-US" sz="2800" dirty="0"/>
              <a:t>vehicles </a:t>
            </a:r>
            <a:r>
              <a:rPr lang="en-US" sz="2800" dirty="0" smtClean="0"/>
              <a:t>in the context of </a:t>
            </a:r>
            <a:r>
              <a:rPr lang="en-US" sz="2800" b="1" u="sng" dirty="0" smtClean="0"/>
              <a:t>aerodynamic design</a:t>
            </a:r>
            <a:r>
              <a:rPr lang="en-US" sz="2800" dirty="0">
                <a:solidFill>
                  <a:srgbClr val="0070C0"/>
                </a:solidFill>
              </a:rPr>
              <a:t> </a:t>
            </a:r>
            <a:r>
              <a:rPr lang="en-US" sz="2800" dirty="0" smtClean="0">
                <a:solidFill>
                  <a:srgbClr val="0070C0"/>
                </a:solidFill>
              </a:rPr>
              <a:t>(</a:t>
            </a:r>
            <a:r>
              <a:rPr lang="en-US" sz="2400" dirty="0" smtClean="0">
                <a:solidFill>
                  <a:srgbClr val="0070C0"/>
                </a:solidFill>
              </a:rPr>
              <a:t>the </a:t>
            </a:r>
            <a:r>
              <a:rPr lang="en-US" sz="2400" dirty="0">
                <a:solidFill>
                  <a:srgbClr val="0070C0"/>
                </a:solidFill>
              </a:rPr>
              <a:t>study of how objects affect / are affected by a flow of air, either when moving through the air, or when subjected to </a:t>
            </a:r>
            <a:r>
              <a:rPr lang="en-US" sz="2400" dirty="0" smtClean="0">
                <a:solidFill>
                  <a:srgbClr val="0070C0"/>
                </a:solidFill>
              </a:rPr>
              <a:t>a flow of air )</a:t>
            </a:r>
            <a:r>
              <a:rPr lang="en-US" sz="2400" dirty="0" smtClean="0"/>
              <a:t>.</a:t>
            </a:r>
            <a:r>
              <a:rPr lang="en-US" sz="2400" dirty="0" smtClean="0">
                <a:solidFill>
                  <a:srgbClr val="0070C0"/>
                </a:solidFill>
              </a:rPr>
              <a:t>  </a:t>
            </a:r>
          </a:p>
          <a:p>
            <a:endParaRPr lang="en-US" sz="2800" dirty="0" smtClean="0"/>
          </a:p>
          <a:p>
            <a:r>
              <a:rPr lang="en-US" sz="2800" dirty="0" smtClean="0"/>
              <a:t>The </a:t>
            </a:r>
            <a:r>
              <a:rPr lang="en-US" sz="2800" b="1" u="sng" dirty="0" smtClean="0"/>
              <a:t>Wind tunnel </a:t>
            </a:r>
            <a:r>
              <a:rPr lang="en-US" sz="2800" dirty="0" smtClean="0"/>
              <a:t>is used for:</a:t>
            </a:r>
          </a:p>
          <a:p>
            <a:r>
              <a:rPr lang="en-US" sz="2800" dirty="0" smtClean="0"/>
              <a:t> -computer modeling testing, </a:t>
            </a:r>
          </a:p>
          <a:p>
            <a:r>
              <a:rPr lang="en-US" sz="2800" dirty="0" smtClean="0"/>
              <a:t> - reduced-scale testing,</a:t>
            </a:r>
          </a:p>
          <a:p>
            <a:r>
              <a:rPr lang="en-US" sz="2800" dirty="0" smtClean="0"/>
              <a:t> -full-scale trials.</a:t>
            </a:r>
            <a:r>
              <a:rPr lang="en-US" sz="2400" dirty="0" smtClean="0"/>
              <a:t> </a:t>
            </a:r>
          </a:p>
          <a:p>
            <a:r>
              <a:rPr lang="en-US" sz="2400" dirty="0" smtClean="0"/>
              <a:t/>
            </a:r>
            <a:br>
              <a:rPr lang="en-US" sz="2400" dirty="0" smtClean="0"/>
            </a:br>
            <a:endParaRPr lang="fr-FR"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C:\Users\pc\Desktop\wind tuunel.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3" name="AutoShape 4" descr="C:\Users\pc\Desktop\wind tuunel.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053" name="Picture 5" descr="C:\Users\pc\Desktop\wind tunne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665" y="509956"/>
            <a:ext cx="4051984" cy="2448272"/>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pc\Desktop\LG-HVAC_Wind-Tunnel.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277649" y="509956"/>
            <a:ext cx="4882815" cy="290547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Users\pc\Desktop\wi.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172427"/>
            <a:ext cx="4788024" cy="2893885"/>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C:\Users\pc\Desktop\windy.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4062" y="3413416"/>
            <a:ext cx="4248472" cy="2880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874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srcRect/>
          <a:stretch>
            <a:fillRect/>
          </a:stretch>
        </p:blipFill>
        <p:spPr bwMode="auto">
          <a:xfrm>
            <a:off x="251520" y="260648"/>
            <a:ext cx="8640960" cy="1008112"/>
          </a:xfrm>
          <a:prstGeom prst="rect">
            <a:avLst/>
          </a:prstGeom>
          <a:noFill/>
          <a:ln w="9525">
            <a:noFill/>
            <a:miter lim="800000"/>
            <a:headEnd/>
            <a:tailEnd/>
          </a:ln>
          <a:effectLst/>
        </p:spPr>
      </p:pic>
      <p:pic>
        <p:nvPicPr>
          <p:cNvPr id="4" name="Picture 2" descr="C:\Users\pc\Desktop\computational fluid dynamic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68760"/>
            <a:ext cx="2915816" cy="41764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C:\Users\pc\Desktop\Reduced-Scale-Wind-Tunne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9792" y="1382678"/>
            <a:ext cx="3096343" cy="42122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Users\pc\Desktop\full scal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08104" y="1382678"/>
            <a:ext cx="3744416" cy="42065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67544" y="751344"/>
            <a:ext cx="7704856" cy="5078313"/>
          </a:xfrm>
          <a:prstGeom prst="rect">
            <a:avLst/>
          </a:prstGeom>
        </p:spPr>
        <p:txBody>
          <a:bodyPr wrap="square">
            <a:spAutoFit/>
          </a:bodyPr>
          <a:lstStyle/>
          <a:p>
            <a:pPr marL="457200" indent="-457200">
              <a:buAutoNum type="arabicPeriod"/>
            </a:pPr>
            <a:r>
              <a:rPr lang="en-US" b="1" dirty="0"/>
              <a:t>Using software to simulate real-life situations</a:t>
            </a:r>
            <a:r>
              <a:rPr lang="en-US" dirty="0"/>
              <a:t>. The main advantage of this technique is that testing is often faster and easier to undertake compared with real-life testing. Variables can also be changed easily. The main disadvantage is the lower degree of realism</a:t>
            </a:r>
            <a:r>
              <a:rPr lang="en-US" dirty="0" smtClean="0"/>
              <a:t>.</a:t>
            </a:r>
          </a:p>
          <a:p>
            <a:pPr marL="457200" indent="-457200">
              <a:buAutoNum type="arabicPeriod"/>
            </a:pPr>
            <a:endParaRPr lang="en-US" dirty="0"/>
          </a:p>
          <a:p>
            <a:pPr marL="457200" indent="-457200">
              <a:buAutoNum type="arabicPeriod"/>
            </a:pPr>
            <a:endParaRPr lang="en-US" dirty="0"/>
          </a:p>
          <a:p>
            <a:pPr marL="457200" indent="-457200">
              <a:buAutoNum type="arabicPeriod"/>
            </a:pPr>
            <a:r>
              <a:rPr lang="en-US" dirty="0"/>
              <a:t> </a:t>
            </a:r>
            <a:r>
              <a:rPr lang="en-US" b="1" dirty="0"/>
              <a:t>Testing small models of designs</a:t>
            </a:r>
            <a:r>
              <a:rPr lang="en-US" dirty="0"/>
              <a:t>. The main advantage of this approach is that models are quicker and cheaper to build than full-sized prototypes. The main disadvantage is that their behavior during tests cannot perfectly simulate that of a full-size prototype</a:t>
            </a:r>
            <a:r>
              <a:rPr lang="en-US" dirty="0" smtClean="0"/>
              <a:t>.   </a:t>
            </a:r>
          </a:p>
          <a:p>
            <a:pPr marL="457200" indent="-457200">
              <a:buAutoNum type="arabicPeriod"/>
            </a:pPr>
            <a:endParaRPr lang="en-US" dirty="0"/>
          </a:p>
          <a:p>
            <a:pPr marL="457200" indent="-457200">
              <a:buAutoNum type="arabicPeriod"/>
            </a:pPr>
            <a:endParaRPr lang="en-US" dirty="0"/>
          </a:p>
          <a:p>
            <a:pPr marL="457200" indent="-457200">
              <a:buAutoNum type="arabicPeriod"/>
            </a:pPr>
            <a:r>
              <a:rPr lang="en-US" b="1" dirty="0"/>
              <a:t>The main advantage of Large scale models </a:t>
            </a:r>
            <a:r>
              <a:rPr lang="en-US" dirty="0"/>
              <a:t>is that tests are totally realistic. The main disadvantage is that full-scale prototypes can be expensive to build and test. </a:t>
            </a:r>
            <a:endParaRPr lang="en-US" dirty="0" smtClean="0"/>
          </a:p>
          <a:p>
            <a:pPr marL="457200" indent="-457200">
              <a:buAutoNum type="arabicPeriod"/>
            </a:pPr>
            <a:endParaRPr lang="en-US" dirty="0"/>
          </a:p>
          <a:p>
            <a:pPr marL="457200" indent="-457200">
              <a:buAutoNum type="arabicPeriod"/>
            </a:pPr>
            <a:endParaRPr lang="en-US" dirty="0" smtClean="0"/>
          </a:p>
          <a:p>
            <a:pPr marL="457200" indent="-457200">
              <a:buAutoNum type="arabicPeriod"/>
            </a:pPr>
            <a:endParaRPr lang="fr-FR" dirty="0"/>
          </a:p>
        </p:txBody>
      </p:sp>
    </p:spTree>
    <p:extLst>
      <p:ext uri="{BB962C8B-B14F-4D97-AF65-F5344CB8AC3E}">
        <p14:creationId xmlns:p14="http://schemas.microsoft.com/office/powerpoint/2010/main" val="2832227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srcRect/>
          <a:stretch>
            <a:fillRect/>
          </a:stretch>
        </p:blipFill>
        <p:spPr bwMode="auto">
          <a:xfrm>
            <a:off x="0" y="980728"/>
            <a:ext cx="9144000" cy="367240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9552" y="908720"/>
            <a:ext cx="8280920" cy="4801314"/>
          </a:xfrm>
          <a:prstGeom prst="rect">
            <a:avLst/>
          </a:prstGeom>
        </p:spPr>
        <p:txBody>
          <a:bodyPr wrap="square">
            <a:spAutoFit/>
          </a:bodyPr>
          <a:lstStyle/>
          <a:p>
            <a:pPr marL="457200" indent="-457200">
              <a:buFont typeface="+mj-lt"/>
              <a:buAutoNum type="arabicPeriod"/>
            </a:pPr>
            <a:r>
              <a:rPr lang="en-US" b="1" dirty="0"/>
              <a:t>Computational Fluid Dynamics </a:t>
            </a:r>
            <a:r>
              <a:rPr lang="en-US" dirty="0"/>
              <a:t>(CFD) is </a:t>
            </a:r>
            <a:r>
              <a:rPr lang="en-US" b="1" i="1" dirty="0"/>
              <a:t>computer software </a:t>
            </a:r>
            <a:r>
              <a:rPr lang="en-US" dirty="0"/>
              <a:t>used to assist in aerodynamic design. It models the flow of air over surfaces, such as car bodywork or the fuselage and wings of aircraft. </a:t>
            </a:r>
            <a:r>
              <a:rPr lang="en-US" b="1" i="1" dirty="0"/>
              <a:t>Virtual testing </a:t>
            </a:r>
            <a:r>
              <a:rPr lang="en-US" dirty="0"/>
              <a:t>with CFD software</a:t>
            </a:r>
            <a:br>
              <a:rPr lang="en-US" dirty="0"/>
            </a:br>
            <a:r>
              <a:rPr lang="en-US" dirty="0"/>
              <a:t>is typically done </a:t>
            </a:r>
            <a:r>
              <a:rPr lang="en-US" b="1" i="1" dirty="0"/>
              <a:t>in the early stages of the design process. </a:t>
            </a:r>
            <a:endParaRPr lang="en-US" b="1" i="1" dirty="0" smtClean="0"/>
          </a:p>
          <a:p>
            <a:pPr marL="457200" indent="-457200">
              <a:buFont typeface="+mj-lt"/>
              <a:buAutoNum type="arabicPeriod"/>
            </a:pPr>
            <a:endParaRPr lang="en-US" b="1" i="1" dirty="0"/>
          </a:p>
          <a:p>
            <a:pPr marL="457200" indent="-457200">
              <a:buFont typeface="+mj-lt"/>
              <a:buAutoNum type="arabicPeriod"/>
            </a:pPr>
            <a:r>
              <a:rPr lang="en-US" b="1" dirty="0"/>
              <a:t>Wind tunnels equipped with rolling roads </a:t>
            </a:r>
            <a:r>
              <a:rPr lang="en-US" dirty="0"/>
              <a:t>allow reduced-scale models of vehicles or full-size vehicles to be tested. Air is blown through the tunnel by powerful fans to create airflows of different velocities which simulate the vehicle travelling at different speeds. The airflow over the surfaces of the vehicle is highlighted with streams of smoke, so that it can be analyzed. A rolling road is effectively a conveyor belt which moves beneath the stationary vehicle at the same speed as the airflow, making then wheels turn. This allows engineers to analyze the effects of the spinning wheels on the airflow</a:t>
            </a:r>
            <a:r>
              <a:rPr lang="en-US" dirty="0" smtClean="0"/>
              <a:t>.</a:t>
            </a:r>
          </a:p>
          <a:p>
            <a:pPr marL="457200" indent="-457200">
              <a:buFont typeface="+mj-lt"/>
              <a:buAutoNum type="arabicPeriod"/>
            </a:pPr>
            <a:endParaRPr lang="en-US" dirty="0"/>
          </a:p>
          <a:p>
            <a:pPr marL="457200" indent="-457200">
              <a:buFont typeface="+mj-lt"/>
              <a:buAutoNum type="arabicPeriod"/>
            </a:pPr>
            <a:r>
              <a:rPr lang="en-US" b="1" dirty="0"/>
              <a:t>Field testing </a:t>
            </a:r>
            <a:r>
              <a:rPr lang="en-US" dirty="0"/>
              <a:t>refers to testing in real conditions. For aerodynamic</a:t>
            </a:r>
            <a:br>
              <a:rPr lang="en-US" dirty="0"/>
            </a:br>
            <a:r>
              <a:rPr lang="en-US" dirty="0"/>
              <a:t>testing of a vehicle, this might involve driving the vehicle at different speeds on a</a:t>
            </a:r>
            <a:br>
              <a:rPr lang="en-US" dirty="0"/>
            </a:br>
            <a:r>
              <a:rPr lang="en-US" dirty="0"/>
              <a:t>circuit or runway </a:t>
            </a:r>
            <a:endParaRPr lang="fr-FR" dirty="0"/>
          </a:p>
        </p:txBody>
      </p:sp>
    </p:spTree>
    <p:extLst>
      <p:ext uri="{BB962C8B-B14F-4D97-AF65-F5344CB8AC3E}">
        <p14:creationId xmlns:p14="http://schemas.microsoft.com/office/powerpoint/2010/main" val="1297400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srcRect/>
          <a:stretch>
            <a:fillRect/>
          </a:stretch>
        </p:blipFill>
        <p:spPr bwMode="auto">
          <a:xfrm>
            <a:off x="0" y="571480"/>
            <a:ext cx="9144000" cy="47434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5"/>
          <a:srcRect/>
          <a:stretch>
            <a:fillRect/>
          </a:stretch>
        </p:blipFill>
        <p:spPr bwMode="auto">
          <a:xfrm>
            <a:off x="107504" y="1484784"/>
            <a:ext cx="8856984" cy="3643314"/>
          </a:xfrm>
          <a:prstGeom prst="rect">
            <a:avLst/>
          </a:prstGeom>
          <a:noFill/>
          <a:ln w="9525">
            <a:noFill/>
            <a:miter lim="800000"/>
            <a:headEnd/>
            <a:tailEnd/>
          </a:ln>
          <a:effectLst/>
        </p:spPr>
      </p:pic>
      <p:pic>
        <p:nvPicPr>
          <p:cNvPr id="4" name="23 9_1.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215306" y="1214422"/>
            <a:ext cx="928694" cy="836617"/>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8176" fill="hold"/>
                                        <p:tgtEl>
                                          <p:spTgt spid="4"/>
                                        </p:tgtEl>
                                      </p:cBhvr>
                                    </p:cmd>
                                  </p:childTnLst>
                                </p:cTn>
                              </p:par>
                            </p:childTnLst>
                          </p:cTn>
                        </p:par>
                      </p:childTnLst>
                    </p:cTn>
                  </p:par>
                </p:childTnLst>
              </p:cTn>
              <p:nextCondLst>
                <p:cond evt="onClick" delay="0">
                  <p:tgtEl>
                    <p:spTgt spid="4"/>
                  </p:tgtEl>
                </p:cond>
              </p:nextCondLst>
            </p:seq>
            <p:audio>
              <p:cMediaNode vol="100000">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601</TotalTime>
  <Words>427</Words>
  <Application>Microsoft Office PowerPoint</Application>
  <PresentationFormat>Affichage à l'écran (4:3)</PresentationFormat>
  <Paragraphs>88</Paragraphs>
  <Slides>18</Slides>
  <Notes>10</Notes>
  <HiddenSlides>0</HiddenSlides>
  <MMClips>3</MMClips>
  <ScaleCrop>false</ScaleCrop>
  <HeadingPairs>
    <vt:vector size="4" baseType="variant">
      <vt:variant>
        <vt:lpstr>Thème</vt:lpstr>
      </vt:variant>
      <vt:variant>
        <vt:i4>1</vt:i4>
      </vt:variant>
      <vt:variant>
        <vt:lpstr>Titres des diapositives</vt:lpstr>
      </vt:variant>
      <vt:variant>
        <vt:i4>18</vt:i4>
      </vt:variant>
    </vt:vector>
  </HeadingPairs>
  <TitlesOfParts>
    <vt:vector size="19" baseType="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univers</dc:creator>
  <cp:lastModifiedBy>HP</cp:lastModifiedBy>
  <cp:revision>31</cp:revision>
  <dcterms:created xsi:type="dcterms:W3CDTF">2021-08-20T16:14:40Z</dcterms:created>
  <dcterms:modified xsi:type="dcterms:W3CDTF">2022-11-13T11:41:15Z</dcterms:modified>
</cp:coreProperties>
</file>